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19" r:id="rId2"/>
  </p:sldMasterIdLst>
  <p:notesMasterIdLst>
    <p:notesMasterId r:id="rId27"/>
  </p:notesMasterIdLst>
  <p:handoutMasterIdLst>
    <p:handoutMasterId r:id="rId28"/>
  </p:handoutMasterIdLst>
  <p:sldIdLst>
    <p:sldId id="348" r:id="rId3"/>
    <p:sldId id="438" r:id="rId4"/>
    <p:sldId id="1019" r:id="rId5"/>
    <p:sldId id="1021" r:id="rId6"/>
    <p:sldId id="947" r:id="rId7"/>
    <p:sldId id="948" r:id="rId8"/>
    <p:sldId id="949" r:id="rId9"/>
    <p:sldId id="950" r:id="rId10"/>
    <p:sldId id="951" r:id="rId11"/>
    <p:sldId id="953" r:id="rId12"/>
    <p:sldId id="954" r:id="rId13"/>
    <p:sldId id="955" r:id="rId14"/>
    <p:sldId id="957" r:id="rId15"/>
    <p:sldId id="958" r:id="rId16"/>
    <p:sldId id="959" r:id="rId17"/>
    <p:sldId id="960" r:id="rId18"/>
    <p:sldId id="962" r:id="rId19"/>
    <p:sldId id="963" r:id="rId20"/>
    <p:sldId id="1016" r:id="rId21"/>
    <p:sldId id="1017" r:id="rId22"/>
    <p:sldId id="990" r:id="rId23"/>
    <p:sldId id="968" r:id="rId24"/>
    <p:sldId id="969" r:id="rId25"/>
    <p:sldId id="965" r:id="rId26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9"/>
    <a:srgbClr val="F99B13"/>
    <a:srgbClr val="013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Objects="1">
      <p:cViewPr varScale="1">
        <p:scale>
          <a:sx n="64" d="100"/>
          <a:sy n="64" d="100"/>
        </p:scale>
        <p:origin x="564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F2449964-4F20-4909-8057-A09C7913B9FB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E7D997A8-1144-48C9-995D-555A61E1A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1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ED408EB-3580-4903-8591-92DD6022EDDC}" type="datetimeFigureOut">
              <a:rPr lang="lt-LT" smtClean="0"/>
              <a:pPr/>
              <a:t>2019-07-12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4141862F-6DDD-4E49-9DEC-5F1BF0BA66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076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582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EEFF4-8A3C-4EA5-9334-BBB62D5084EA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B13E-2B70-4131-926A-826A0713E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71790-C0C1-434B-9E4B-510D226939A4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BA19D-FF1B-432E-8024-36A29B419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FEBD-255B-4FA7-8B67-569C904254FC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6E12-C1B2-4E90-B0BB-96A5E8F6E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9840064-05EB-4015-AA59-8375D11670C4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741FEB-0CF1-490E-82CB-E680D9224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05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C7DEE8F-25B5-491F-AE50-CA942A69A4D5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85E148-9B62-4ED5-9E9C-40577D636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40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9D1FC48-69E9-4594-A738-8DA5D613C0F6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2B4645-80C5-48F6-972F-83A2D74ED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8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1640026-65CA-4C70-87E8-A829813721BE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D34ACD4-BCAD-4F11-B2D1-652849C9C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99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59D1B6D-1A2A-4849-8C65-555A4BE0F93D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ABAE986-9107-4A05-AF75-1234D1D97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1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C12E31C-A2AB-47AC-B075-747B225C1A77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91EE63D-0621-4814-895C-24F4F76C5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69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A6508-E3DC-4CF2-B91F-719F2CBB799E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C8BB22A-5813-4D8A-9912-E0FFC86A2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44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1CFDF63-F5E5-4596-BF28-AAF8DC9957EE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C378DDE-DC97-4B99-BAA5-9C40288E7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55CAE-1B99-419A-A8A6-B49179123203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DB3BD-F540-46A2-A020-C98CB78EC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A5CBD2-DE89-4781-8B4D-0BF7EF34FED0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EF43BC6-D67B-413A-9E5A-ED49F3E85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2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A46416F-3F0B-4A5B-BA7F-3F41507EB4CA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6BCA8E5-7055-46A9-AD3C-26DE7126C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88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380E5DC-B1F8-4027-9FBB-A472FA14FE6D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4509F3-ED70-429D-B5D1-5C3B00924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62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25600" y="304800"/>
            <a:ext cx="103632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400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4008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4835C441-5C92-499D-8284-E3D26BF28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59514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105DC-8AD3-44BB-B458-24460840D20E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A838-A577-45AB-BF3E-10C39CC43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5196A-74AA-48D5-A9F1-C6A7DC687741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77903-80B8-4148-8DEE-659232F2D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C2163-16D5-4F61-B014-B306A951685E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CF99-EA13-4860-B334-C0AED4101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9C52B-A73D-4E8C-88EF-179A6B9B9805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4F933-1ACB-4EF2-B1B8-446D7D263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72DE2-8B34-4645-B474-57032B46EEDF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E06B-3C47-42B5-A059-FCBA1F199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F1339-8AC2-4871-930C-5B407BA308A7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85F74-6C9F-4237-A23F-8DA3E3FC5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15CA5-BBFF-47B8-AA8C-3F7751BEA157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76E45-F38A-4733-ACB8-7C4AD4A7E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8C192D-FC18-4822-B18C-06421B7EFE64}" type="datetime1">
              <a:rPr lang="en-US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CFBA579-2AF7-49F4-BC79-6B62D1C782E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1back-al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2back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70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273471" y="3947989"/>
            <a:ext cx="79248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Establishing and development of Quality Assurance Centers at Azerbaijan Universities - EQAC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586351-EPP-1-2017-1-AZ-EPPKA2-CBHE-JP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Trainings 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628" name="Subtitle 2"/>
          <p:cNvSpPr txBox="1">
            <a:spLocks/>
          </p:cNvSpPr>
          <p:nvPr/>
        </p:nvSpPr>
        <p:spPr bwMode="auto">
          <a:xfrm>
            <a:off x="3215680" y="6019463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sz="1600" dirty="0">
                <a:solidFill>
                  <a:srgbClr val="FFFFFF"/>
                </a:solidFill>
                <a:latin typeface="Calibri" pitchFamily="34" charset="0"/>
              </a:rPr>
              <a:t>201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9</a:t>
            </a:r>
            <a:br>
              <a:rPr lang="lt-LT" sz="16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Baku</a:t>
            </a:r>
          </a:p>
        </p:txBody>
      </p:sp>
    </p:spTree>
    <p:extLst>
      <p:ext uri="{BB962C8B-B14F-4D97-AF65-F5344CB8AC3E}">
        <p14:creationId xmlns:p14="http://schemas.microsoft.com/office/powerpoint/2010/main" val="36467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4018-626A-44E6-A13A-ED66A6CC4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24992"/>
            <a:ext cx="10972800" cy="6101485"/>
          </a:xfrm>
          <a:solidFill>
            <a:schemeClr val="bg1"/>
          </a:solidFill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Stimulate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motivation</a:t>
            </a:r>
            <a:r>
              <a:rPr lang="en-US" altLang="es-ES" sz="1800" dirty="0">
                <a:ea typeface="ＭＳ Ｐゴシック" panose="020B0600070205080204" pitchFamily="34" charset="-128"/>
              </a:rPr>
              <a:t>,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self-reflection </a:t>
            </a:r>
            <a:r>
              <a:rPr lang="en-US" altLang="es-ES" sz="1800" dirty="0">
                <a:ea typeface="ＭＳ Ｐゴシック" panose="020B0600070205080204" pitchFamily="34" charset="-128"/>
              </a:rPr>
              <a:t>and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engagement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s-ES" sz="1800" b="1" u="sng" dirty="0">
                <a:ea typeface="ＭＳ Ｐゴシック" panose="020B0600070205080204" pitchFamily="34" charset="-128"/>
              </a:rPr>
              <a:t>Student centered learning and teaching:</a:t>
            </a:r>
            <a:endParaRPr lang="en-US" altLang="es-ES" sz="1800" u="sng" dirty="0">
              <a:ea typeface="ＭＳ Ｐゴシック" panose="020B0600070205080204" pitchFamily="34" charset="-128"/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1800" b="1" dirty="0">
                <a:ea typeface="ＭＳ Ｐゴシック" panose="020B0600070205080204" pitchFamily="34" charset="-128"/>
              </a:rPr>
              <a:t>diversity of students </a:t>
            </a:r>
            <a:r>
              <a:rPr lang="en-US" altLang="es-ES" sz="1800" dirty="0">
                <a:ea typeface="ＭＳ Ｐゴシック" panose="020B0600070205080204" pitchFamily="34" charset="-128"/>
              </a:rPr>
              <a:t>and their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needs</a:t>
            </a:r>
            <a:r>
              <a:rPr lang="en-US" altLang="es-ES" sz="1800" dirty="0">
                <a:ea typeface="ＭＳ Ｐゴシック" panose="020B0600070205080204" pitchFamily="34" charset="-128"/>
              </a:rPr>
              <a:t>, enabling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flexible learning paths;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1800" b="1" dirty="0">
                <a:ea typeface="ＭＳ Ｐゴシック" panose="020B0600070205080204" pitchFamily="34" charset="-128"/>
              </a:rPr>
              <a:t>different modes of delivery;</a:t>
            </a:r>
            <a:endParaRPr lang="en-US" altLang="es-ES" sz="1800" dirty="0">
              <a:ea typeface="ＭＳ Ｐゴシック" panose="020B0600070205080204" pitchFamily="34" charset="-128"/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variety of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pedagogical methods;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regularly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evaluates</a:t>
            </a:r>
            <a:r>
              <a:rPr lang="en-US" altLang="es-ES" sz="1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adjusts</a:t>
            </a:r>
            <a:r>
              <a:rPr lang="en-US" altLang="es-ES" sz="1800" dirty="0">
                <a:ea typeface="ＭＳ Ｐゴシック" panose="020B0600070205080204" pitchFamily="34" charset="-128"/>
              </a:rPr>
              <a:t> the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modes of delivery </a:t>
            </a:r>
            <a:r>
              <a:rPr lang="en-US" altLang="es-ES" sz="1800" dirty="0">
                <a:ea typeface="ＭＳ Ｐゴシック" panose="020B0600070205080204" pitchFamily="34" charset="-128"/>
              </a:rPr>
              <a:t>and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pedagogical methods;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fosters a sense of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autonomy</a:t>
            </a:r>
            <a:r>
              <a:rPr lang="en-US" altLang="es-ES" sz="1800" dirty="0">
                <a:ea typeface="ＭＳ Ｐゴシック" panose="020B0600070205080204" pitchFamily="34" charset="-128"/>
              </a:rPr>
              <a:t>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in the learner</a:t>
            </a:r>
            <a:r>
              <a:rPr lang="en-US" altLang="es-ES" sz="1800" dirty="0">
                <a:ea typeface="ＭＳ Ｐゴシック" panose="020B0600070205080204" pitchFamily="34" charset="-128"/>
              </a:rPr>
              <a:t> (with adequate guidance);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promotes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mutual respect</a:t>
            </a:r>
            <a:r>
              <a:rPr lang="en-US" altLang="es-ES" sz="1800" dirty="0">
                <a:ea typeface="ＭＳ Ｐゴシック" panose="020B0600070205080204" pitchFamily="34" charset="-128"/>
              </a:rPr>
              <a:t> within the learner-teacher relationship;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appropriate procedures for dealing with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students’ complaints</a:t>
            </a:r>
            <a:r>
              <a:rPr lang="en-US" altLang="es-ES" sz="1800" dirty="0">
                <a:ea typeface="ＭＳ Ｐゴシック" panose="020B0600070205080204" pitchFamily="34" charset="-128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b="1" u="sng" dirty="0"/>
              <a:t>Assessment for the students’ progression and their future careers:</a:t>
            </a:r>
          </a:p>
          <a:p>
            <a:pPr marL="742941" lvl="1" indent="-34290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altLang="es-ES" sz="1800" b="1" dirty="0">
                <a:ea typeface="ＭＳ Ｐゴシック" panose="020B0600070205080204" pitchFamily="34" charset="-128"/>
              </a:rPr>
              <a:t>Criteria</a:t>
            </a:r>
            <a:r>
              <a:rPr lang="en-US" altLang="es-ES" sz="1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method</a:t>
            </a:r>
            <a:r>
              <a:rPr lang="en-US" altLang="es-ES" sz="1800" dirty="0">
                <a:ea typeface="ＭＳ Ｐゴシック" panose="020B0600070205080204" pitchFamily="34" charset="-128"/>
              </a:rPr>
              <a:t> of assessment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published</a:t>
            </a:r>
            <a:r>
              <a:rPr lang="en-US" altLang="es-ES" sz="1800" dirty="0">
                <a:ea typeface="ＭＳ Ｐゴシック" panose="020B0600070205080204" pitchFamily="34" charset="-128"/>
              </a:rPr>
              <a:t> in advance;</a:t>
            </a:r>
          </a:p>
          <a:p>
            <a:pPr marL="742941" lvl="1" indent="-34290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The assessment allows students to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demonstrate</a:t>
            </a:r>
            <a:r>
              <a:rPr lang="en-US" altLang="es-ES" sz="1800" dirty="0">
                <a:ea typeface="ＭＳ Ｐゴシック" panose="020B0600070205080204" pitchFamily="34" charset="-128"/>
              </a:rPr>
              <a:t> the extent to which the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intended learning outcomes have been achieved;</a:t>
            </a:r>
            <a:endParaRPr lang="en-US" altLang="es-ES" sz="1800" dirty="0">
              <a:ea typeface="ＭＳ Ｐゴシック" panose="020B0600070205080204" pitchFamily="34" charset="-128"/>
            </a:endParaRPr>
          </a:p>
          <a:p>
            <a:pPr marL="742941" lvl="1" indent="-34290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Students are given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feedback </a:t>
            </a:r>
            <a:r>
              <a:rPr lang="en-US" altLang="es-ES" sz="1800" dirty="0">
                <a:ea typeface="ＭＳ Ｐゴシック" panose="020B0600070205080204" pitchFamily="34" charset="-128"/>
              </a:rPr>
              <a:t>(linked to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advice</a:t>
            </a:r>
            <a:r>
              <a:rPr lang="en-US" altLang="es-ES" sz="1800" dirty="0">
                <a:ea typeface="ＭＳ Ｐゴシック" panose="020B0600070205080204" pitchFamily="34" charset="-128"/>
              </a:rPr>
              <a:t> on the learning process);</a:t>
            </a:r>
          </a:p>
          <a:p>
            <a:pPr marL="742941" lvl="1" indent="-34290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Assessment is carried out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by more than one examiner;</a:t>
            </a:r>
          </a:p>
          <a:p>
            <a:pPr marL="742941" lvl="1" indent="-34290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The regulations for assessment take into account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mitigating circumstances;</a:t>
            </a:r>
          </a:p>
          <a:p>
            <a:pPr marL="742941" lvl="1" indent="-34290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Assessment is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consistent</a:t>
            </a:r>
            <a:r>
              <a:rPr lang="en-US" altLang="es-ES" sz="1800" dirty="0">
                <a:ea typeface="ＭＳ Ｐゴシック" panose="020B0600070205080204" pitchFamily="34" charset="-128"/>
              </a:rPr>
              <a:t>,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fairly applied </a:t>
            </a:r>
            <a:r>
              <a:rPr lang="en-US" altLang="es-ES" sz="1800" dirty="0">
                <a:ea typeface="ＭＳ Ｐゴシック" panose="020B0600070205080204" pitchFamily="34" charset="-128"/>
              </a:rPr>
              <a:t>to all students and carried out in accordance with the stated procedures;</a:t>
            </a:r>
          </a:p>
          <a:p>
            <a:pPr marL="742941" lvl="1" indent="-34290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altLang="es-ES" sz="1800" dirty="0">
                <a:ea typeface="ＭＳ Ｐゴシック" panose="020B0600070205080204" pitchFamily="34" charset="-128"/>
              </a:rPr>
              <a:t> A formal procedure for </a:t>
            </a:r>
            <a:r>
              <a:rPr lang="en-US" altLang="es-ES" sz="1800" b="1" dirty="0">
                <a:ea typeface="ＭＳ Ｐゴシック" panose="020B0600070205080204" pitchFamily="34" charset="-128"/>
              </a:rPr>
              <a:t>student appeals.</a:t>
            </a:r>
            <a:endParaRPr lang="en-US" altLang="es-ES" sz="1800" dirty="0">
              <a:ea typeface="ＭＳ Ｐゴシック" panose="020B0600070205080204" pitchFamily="34" charset="-128"/>
            </a:endParaRP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s-ES" sz="1800" dirty="0">
              <a:ea typeface="ＭＳ Ｐゴシック" panose="020B0600070205080204" pitchFamily="34" charset="-128"/>
            </a:endParaRPr>
          </a:p>
          <a:p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6BEE2A-EF17-41FC-A7DE-8E1674BD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492"/>
            <a:ext cx="1097280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013D79"/>
                </a:solidFill>
              </a:rPr>
              <a:t>Guidelines:</a:t>
            </a:r>
          </a:p>
        </p:txBody>
      </p:sp>
    </p:spTree>
    <p:extLst>
      <p:ext uri="{BB962C8B-B14F-4D97-AF65-F5344CB8AC3E}">
        <p14:creationId xmlns:p14="http://schemas.microsoft.com/office/powerpoint/2010/main" val="37158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4BF0-1D81-4C2A-A9B8-8527D1F5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718638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200" b="1" dirty="0">
                <a:solidFill>
                  <a:srgbClr val="013D79"/>
                </a:solidFill>
              </a:rPr>
              <a:t>ESG </a:t>
            </a:r>
            <a:r>
              <a:rPr lang="en-US" sz="3200" b="1" dirty="0">
                <a:solidFill>
                  <a:srgbClr val="013D79"/>
                </a:solidFill>
              </a:rPr>
              <a:t>Internal quality assurance </a:t>
            </a:r>
            <a:br>
              <a:rPr lang="en-US" sz="3200" b="1" dirty="0">
                <a:solidFill>
                  <a:srgbClr val="013D79"/>
                </a:solidFill>
              </a:rPr>
            </a:br>
            <a:r>
              <a:rPr lang="en-US" altLang="es-ES" sz="3200" b="1" dirty="0">
                <a:solidFill>
                  <a:srgbClr val="013D79"/>
                </a:solidFill>
              </a:rPr>
              <a:t>1.4. Student admission, progression, recognition and certification </a:t>
            </a:r>
            <a:br>
              <a:rPr lang="en-US" altLang="es-ES" sz="3200" b="1" dirty="0">
                <a:solidFill>
                  <a:srgbClr val="013D79"/>
                </a:solidFill>
              </a:rPr>
            </a:br>
            <a:r>
              <a:rPr lang="en-US" altLang="es-ES" sz="3200" b="1" dirty="0">
                <a:solidFill>
                  <a:srgbClr val="013D79"/>
                </a:solidFill>
              </a:rPr>
              <a:t>STANDARD</a:t>
            </a:r>
            <a:endParaRPr lang="en-US" sz="32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05ABC-9BDF-4253-8AAF-D36A75B41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75" y="3787080"/>
            <a:ext cx="10659649" cy="2125205"/>
          </a:xfrm>
        </p:spPr>
        <p:txBody>
          <a:bodyPr/>
          <a:lstStyle/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consistently apply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pre-defined and published regulations </a:t>
            </a:r>
            <a:r>
              <a:rPr lang="en-US" altLang="es-ES" sz="2800" dirty="0">
                <a:ea typeface="ＭＳ Ｐゴシック" panose="020B0600070205080204" pitchFamily="34" charset="-128"/>
              </a:rPr>
              <a:t>covering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all phases of the student “</a:t>
            </a:r>
            <a:r>
              <a:rPr lang="en-US" altLang="ja-JP" sz="2800" b="1" dirty="0">
                <a:ea typeface="ＭＳ Ｐゴシック" panose="020B0600070205080204" pitchFamily="34" charset="-128"/>
              </a:rPr>
              <a:t>life cycle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ea typeface="ＭＳ Ｐゴシック" panose="020B0600070205080204" pitchFamily="34" charset="-128"/>
              </a:rPr>
              <a:t>, e.g. student admission, progression, recognition and certification.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62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D055-79B8-4DD8-91B3-AF8985FC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20" y="548680"/>
            <a:ext cx="11386159" cy="5615782"/>
          </a:xfrm>
        </p:spPr>
        <p:txBody>
          <a:bodyPr/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Fit-for-purpose admission</a:t>
            </a:r>
            <a:r>
              <a:rPr lang="en-US" sz="2200" dirty="0"/>
              <a:t>, </a:t>
            </a:r>
            <a:r>
              <a:rPr lang="en-US" sz="2200" b="1" dirty="0"/>
              <a:t>recognition</a:t>
            </a:r>
            <a:r>
              <a:rPr lang="en-US" sz="2200" dirty="0"/>
              <a:t> and </a:t>
            </a:r>
            <a:r>
              <a:rPr lang="en-US" sz="2200" b="1" dirty="0"/>
              <a:t>completion procedures</a:t>
            </a:r>
            <a:endParaRPr lang="en-US" sz="2200" dirty="0"/>
          </a:p>
          <a:p>
            <a:pPr marL="914400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International students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It is important that access policies, admission processes and criteria are implemented consistently and in a transparent manner. Induction to the institution and the program is provided;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Institutions need to put in place both </a:t>
            </a:r>
            <a:r>
              <a:rPr lang="en-US" sz="2200" b="1" dirty="0"/>
              <a:t>processes</a:t>
            </a:r>
            <a:r>
              <a:rPr lang="en-US" sz="2200" dirty="0"/>
              <a:t> and </a:t>
            </a:r>
            <a:r>
              <a:rPr lang="en-US" sz="2200" b="1" dirty="0"/>
              <a:t>tools</a:t>
            </a:r>
            <a:r>
              <a:rPr lang="en-US" sz="2200" dirty="0"/>
              <a:t> to collect, monitor and act on </a:t>
            </a:r>
            <a:r>
              <a:rPr lang="en-US" sz="2200" b="1" dirty="0"/>
              <a:t>information on student progression;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Fair recognition </a:t>
            </a:r>
            <a:r>
              <a:rPr lang="en-US" sz="2200" dirty="0"/>
              <a:t>of higher education qualifications, periods of study and prior learning, including the recognition of </a:t>
            </a:r>
            <a:r>
              <a:rPr lang="en-US" sz="2200" b="1" dirty="0"/>
              <a:t>non-formal </a:t>
            </a:r>
            <a:r>
              <a:rPr lang="en-US" sz="2200" dirty="0"/>
              <a:t>and </a:t>
            </a:r>
            <a:r>
              <a:rPr lang="en-US" sz="2200" b="1" dirty="0"/>
              <a:t>informal learning;</a:t>
            </a:r>
            <a:endParaRPr lang="en-US" sz="2200" dirty="0"/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Promoting</a:t>
            </a:r>
            <a:r>
              <a:rPr lang="en-US" sz="2200" b="1" dirty="0"/>
              <a:t> mobility - </a:t>
            </a:r>
            <a:r>
              <a:rPr lang="en-US" sz="2200" dirty="0"/>
              <a:t>cooperation with other institutions, quality assurance agencies and the national ENIC/NARIC center with a view to ensuring coherent recognition across the country.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200" b="1" dirty="0">
                <a:ea typeface="ＭＳ Ｐゴシック" panose="020B0600070205080204" pitchFamily="34" charset="-128"/>
              </a:rPr>
              <a:t>Graduation</a:t>
            </a:r>
            <a:r>
              <a:rPr lang="en-US" altLang="es-ES" sz="2200" dirty="0">
                <a:ea typeface="ＭＳ Ｐゴシック" panose="020B0600070205080204" pitchFamily="34" charset="-128"/>
              </a:rPr>
              <a:t> is the culmination of the students’ period of study: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es-ES" sz="2000" dirty="0">
                <a:ea typeface="ＭＳ Ｐゴシック" panose="020B0600070205080204" pitchFamily="34" charset="-128"/>
              </a:rPr>
              <a:t>Students need to receive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documentation</a:t>
            </a:r>
            <a:r>
              <a:rPr lang="en-US" altLang="es-ES" sz="2000" dirty="0">
                <a:ea typeface="ＭＳ Ｐゴシック" panose="020B0600070205080204" pitchFamily="34" charset="-128"/>
              </a:rPr>
              <a:t>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explaining the qualification gained;</a:t>
            </a:r>
            <a:endParaRPr lang="en-US" altLang="es-ES" sz="2000" dirty="0">
              <a:ea typeface="ＭＳ Ｐゴシック" panose="020B0600070205080204" pitchFamily="34" charset="-128"/>
            </a:endParaRPr>
          </a:p>
          <a:p>
            <a:pPr marL="779463" lvl="1" indent="-342900" algn="just" fontAlgn="auto">
              <a:spcAft>
                <a:spcPts val="0"/>
              </a:spcAft>
              <a:defRPr/>
            </a:pPr>
            <a:r>
              <a:rPr lang="en-US" altLang="es-ES" sz="2000" dirty="0">
                <a:ea typeface="ＭＳ Ｐゴシック" panose="020B0600070205080204" pitchFamily="34" charset="-128"/>
              </a:rPr>
              <a:t>achieved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learning outcomes </a:t>
            </a:r>
            <a:r>
              <a:rPr lang="en-US" altLang="es-ES" sz="2000" dirty="0">
                <a:ea typeface="ＭＳ Ｐゴシック" panose="020B0600070205080204" pitchFamily="34" charset="-128"/>
              </a:rPr>
              <a:t>and the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context</a:t>
            </a:r>
            <a:r>
              <a:rPr lang="en-US" altLang="es-ES" sz="2000" dirty="0">
                <a:ea typeface="ＭＳ Ｐゴシック" panose="020B0600070205080204" pitchFamily="34" charset="-128"/>
              </a:rPr>
              <a:t>,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level</a:t>
            </a:r>
            <a:r>
              <a:rPr lang="en-US" altLang="es-ES" sz="2000" dirty="0">
                <a:ea typeface="ＭＳ Ｐゴシック" panose="020B0600070205080204" pitchFamily="34" charset="-128"/>
              </a:rPr>
              <a:t>,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content</a:t>
            </a:r>
            <a:r>
              <a:rPr lang="en-US" altLang="es-ES" sz="20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status</a:t>
            </a:r>
            <a:r>
              <a:rPr lang="en-US" altLang="es-ES" sz="2000" dirty="0">
                <a:ea typeface="ＭＳ Ｐゴシック" panose="020B0600070205080204" pitchFamily="34" charset="-128"/>
              </a:rPr>
              <a:t> of the studies that were pursued and successfully completed.</a:t>
            </a:r>
          </a:p>
          <a:p>
            <a:pPr algn="just"/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CE896B-63EF-4339-8245-5CD050B2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260"/>
            <a:ext cx="10972800" cy="5073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13D79"/>
                </a:solidFill>
              </a:rPr>
              <a:t>Guidelines:</a:t>
            </a:r>
          </a:p>
        </p:txBody>
      </p:sp>
    </p:spTree>
    <p:extLst>
      <p:ext uri="{BB962C8B-B14F-4D97-AF65-F5344CB8AC3E}">
        <p14:creationId xmlns:p14="http://schemas.microsoft.com/office/powerpoint/2010/main" val="245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C1C0-2117-48AD-B471-FF9734C4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51876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 </a:t>
            </a:r>
            <a:br>
              <a:rPr lang="en-U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1.5 Teaching staff </a:t>
            </a:r>
            <a:br>
              <a:rPr lang="en-US" altLang="es-E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STANDARD</a:t>
            </a:r>
            <a:endParaRPr lang="en-US" sz="36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7DEC-1F70-45DF-A416-B946BBF9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47493"/>
            <a:ext cx="10972800" cy="2476693"/>
          </a:xfrm>
        </p:spPr>
        <p:txBody>
          <a:bodyPr/>
          <a:lstStyle/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assure themselves of 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competence of their teachers</a:t>
            </a:r>
            <a:r>
              <a:rPr lang="en-US" altLang="es-ES" sz="2800" dirty="0">
                <a:ea typeface="ＭＳ Ｐゴシック" panose="020B0600070205080204" pitchFamily="34" charset="-128"/>
              </a:rPr>
              <a:t>. </a:t>
            </a:r>
          </a:p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They should apply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fair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transparent</a:t>
            </a:r>
            <a:r>
              <a:rPr lang="en-US" altLang="es-ES" sz="2800" dirty="0">
                <a:ea typeface="ＭＳ Ｐゴシック" panose="020B0600070205080204" pitchFamily="34" charset="-128"/>
              </a:rPr>
              <a:t>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processes</a:t>
            </a:r>
            <a:r>
              <a:rPr lang="en-US" altLang="es-ES" sz="2800" dirty="0">
                <a:ea typeface="ＭＳ Ｐゴシック" panose="020B0600070205080204" pitchFamily="34" charset="-128"/>
              </a:rPr>
              <a:t> for the recruitment and development of the staff.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69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485E-0D4D-4B68-A18D-51E27B9C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774703"/>
            <a:ext cx="11311004" cy="5295897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altLang="es-ES" sz="2400" dirty="0">
                <a:ea typeface="ＭＳ Ｐゴシック" panose="020B0600070205080204" pitchFamily="34" charset="-128"/>
              </a:rPr>
              <a:t>The teacher’s role is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essential</a:t>
            </a:r>
            <a:r>
              <a:rPr lang="en-US" altLang="es-ES" sz="2400" dirty="0">
                <a:ea typeface="ＭＳ Ｐゴシック" panose="020B0600070205080204" pitchFamily="34" charset="-128"/>
              </a:rPr>
              <a:t> in creating a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high quality student experience </a:t>
            </a:r>
            <a:r>
              <a:rPr lang="en-US" altLang="es-ES" sz="2400" dirty="0">
                <a:ea typeface="ＭＳ Ｐゴシック" panose="020B0600070205080204" pitchFamily="34" charset="-128"/>
              </a:rPr>
              <a:t>and enabling the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acquisition of knowledge</a:t>
            </a:r>
            <a:r>
              <a:rPr lang="en-US" altLang="es-ES" sz="2400" dirty="0">
                <a:ea typeface="ＭＳ Ｐゴシック" panose="020B0600070205080204" pitchFamily="34" charset="-128"/>
              </a:rPr>
              <a:t>,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competences</a:t>
            </a:r>
            <a:r>
              <a:rPr lang="en-US" altLang="es-ES" sz="24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skills;</a:t>
            </a:r>
            <a:endParaRPr lang="en-US" altLang="es-ES" sz="2400" dirty="0">
              <a:ea typeface="ＭＳ Ｐゴシック" panose="020B0600070205080204" pitchFamily="34" charset="-128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altLang="es-ES" sz="2400" dirty="0">
                <a:ea typeface="ＭＳ Ｐゴシック" panose="020B0600070205080204" pitchFamily="34" charset="-128"/>
              </a:rPr>
              <a:t>The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diversifying student population </a:t>
            </a:r>
            <a:r>
              <a:rPr lang="en-US" altLang="es-ES" sz="2400" dirty="0">
                <a:ea typeface="ＭＳ Ｐゴシック" panose="020B0600070205080204" pitchFamily="34" charset="-128"/>
              </a:rPr>
              <a:t>and stronger focus on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 learning outcomes </a:t>
            </a:r>
            <a:r>
              <a:rPr lang="en-US" altLang="es-ES" sz="2400" dirty="0">
                <a:ea typeface="ＭＳ Ｐゴシック" panose="020B0600070205080204" pitchFamily="34" charset="-128"/>
              </a:rPr>
              <a:t>require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student-centered learning </a:t>
            </a:r>
            <a:r>
              <a:rPr lang="en-US" altLang="es-ES" sz="2400" dirty="0">
                <a:ea typeface="ＭＳ Ｐゴシック" panose="020B0600070205080204" pitchFamily="34" charset="-128"/>
              </a:rPr>
              <a:t>and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teaching;</a:t>
            </a:r>
            <a:r>
              <a:rPr lang="en-US" altLang="es-ES" sz="2400" dirty="0">
                <a:ea typeface="ＭＳ Ｐゴシック" panose="020B0600070205080204" pitchFamily="34" charset="-128"/>
              </a:rPr>
              <a:t> 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dirty="0">
                <a:ea typeface="ＭＳ Ｐゴシック" panose="020B0600070205080204" pitchFamily="34" charset="-128"/>
              </a:rPr>
              <a:t>Higher education institutions have primary responsibility for the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quality of their staff</a:t>
            </a:r>
            <a:r>
              <a:rPr lang="en-US" altLang="es-ES" sz="2400" dirty="0">
                <a:ea typeface="ＭＳ Ｐゴシック" panose="020B0600070205080204" pitchFamily="34" charset="-128"/>
              </a:rPr>
              <a:t> and for providing them with a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supportive environment </a:t>
            </a:r>
            <a:r>
              <a:rPr lang="en-US" altLang="es-ES" sz="2400" dirty="0">
                <a:ea typeface="ＭＳ Ｐゴシック" panose="020B0600070205080204" pitchFamily="34" charset="-128"/>
              </a:rPr>
              <a:t>that allows them to carry out their work effectively;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Clear</a:t>
            </a:r>
            <a:r>
              <a:rPr lang="en-US" sz="2400" dirty="0"/>
              <a:t>, </a:t>
            </a:r>
            <a:r>
              <a:rPr lang="en-US" sz="2400" b="1" dirty="0"/>
              <a:t>transparent</a:t>
            </a:r>
            <a:r>
              <a:rPr lang="en-US" sz="2400" dirty="0"/>
              <a:t> and </a:t>
            </a:r>
            <a:r>
              <a:rPr lang="en-US" sz="2400" b="1" dirty="0"/>
              <a:t>fair processes </a:t>
            </a:r>
            <a:r>
              <a:rPr lang="en-US" sz="2400" dirty="0"/>
              <a:t>for </a:t>
            </a:r>
            <a:r>
              <a:rPr lang="en-US" sz="2400" b="1" dirty="0"/>
              <a:t>staff recruitment </a:t>
            </a:r>
            <a:r>
              <a:rPr lang="en-US" sz="2400" dirty="0"/>
              <a:t>and </a:t>
            </a:r>
            <a:r>
              <a:rPr lang="en-US" sz="2400" b="1" dirty="0"/>
              <a:t>conditions</a:t>
            </a:r>
            <a:r>
              <a:rPr lang="en-US" sz="2400" dirty="0"/>
              <a:t> of employment that recognize the importance of teaching; 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Offers </a:t>
            </a:r>
            <a:r>
              <a:rPr lang="en-US" sz="2400" b="1" dirty="0"/>
              <a:t>opportunities</a:t>
            </a:r>
            <a:r>
              <a:rPr lang="en-US" sz="2400" dirty="0"/>
              <a:t> for and promotes the </a:t>
            </a:r>
            <a:r>
              <a:rPr lang="en-US" sz="2400" b="1" dirty="0"/>
              <a:t>professional development </a:t>
            </a:r>
            <a:r>
              <a:rPr lang="en-US" sz="2400" dirty="0"/>
              <a:t>of teaching staff;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Encourages strengthen the link </a:t>
            </a:r>
            <a:r>
              <a:rPr lang="en-US" sz="2400" b="1" dirty="0"/>
              <a:t>between</a:t>
            </a:r>
            <a:r>
              <a:rPr lang="en-US" sz="2400" dirty="0"/>
              <a:t> </a:t>
            </a:r>
            <a:r>
              <a:rPr lang="en-US" sz="2400" b="1" dirty="0"/>
              <a:t>education</a:t>
            </a:r>
            <a:r>
              <a:rPr lang="en-US" sz="2400" dirty="0"/>
              <a:t> and </a:t>
            </a:r>
            <a:r>
              <a:rPr lang="en-US" sz="2400" b="1" dirty="0"/>
              <a:t>research;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Encourages </a:t>
            </a:r>
            <a:r>
              <a:rPr lang="en-US" sz="2400" b="1" dirty="0"/>
              <a:t>innovation in teaching methods </a:t>
            </a:r>
            <a:r>
              <a:rPr lang="en-US" sz="2400" dirty="0"/>
              <a:t>and the use of </a:t>
            </a:r>
            <a:r>
              <a:rPr lang="en-US" sz="2400" b="1" dirty="0"/>
              <a:t>new technologies.</a:t>
            </a:r>
            <a:r>
              <a:rPr lang="en-US" sz="2400" dirty="0"/>
              <a:t>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en-US" sz="2400" dirty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s-ES" sz="2400" dirty="0">
              <a:ea typeface="ＭＳ Ｐゴシック" panose="020B0600070205080204" pitchFamily="34" charset="-128"/>
            </a:endParaRPr>
          </a:p>
          <a:p>
            <a:pPr algn="just"/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165C2E-3E96-4FEB-9730-77838D2C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5364"/>
            <a:ext cx="10972800" cy="599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13D79"/>
                </a:solidFill>
              </a:rPr>
              <a:t>Guidelines:</a:t>
            </a:r>
          </a:p>
        </p:txBody>
      </p:sp>
    </p:spTree>
    <p:extLst>
      <p:ext uri="{BB962C8B-B14F-4D97-AF65-F5344CB8AC3E}">
        <p14:creationId xmlns:p14="http://schemas.microsoft.com/office/powerpoint/2010/main" val="23231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A6D0-22EC-48A2-8756-AEF6B9CC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3022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 </a:t>
            </a:r>
            <a:br>
              <a:rPr lang="en-U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1.6 Learning resources and student support </a:t>
            </a:r>
            <a:br>
              <a:rPr lang="en-US" altLang="es-E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STANDARD</a:t>
            </a:r>
            <a:endParaRPr lang="en-US" sz="36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C8D7-F69F-4DB9-8B80-51105614E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47271"/>
            <a:ext cx="10972800" cy="1563558"/>
          </a:xfrm>
        </p:spPr>
        <p:txBody>
          <a:bodyPr/>
          <a:lstStyle/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have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appropriate funding </a:t>
            </a:r>
            <a:r>
              <a:rPr lang="en-US" altLang="es-ES" sz="2800" dirty="0">
                <a:ea typeface="ＭＳ Ｐゴシック" panose="020B0600070205080204" pitchFamily="34" charset="-128"/>
              </a:rPr>
              <a:t>for learning and teaching activities and ensure that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adequate and readily accessible learning resources </a:t>
            </a:r>
            <a:r>
              <a:rPr lang="en-US" altLang="es-ES" sz="2800" dirty="0">
                <a:ea typeface="ＭＳ Ｐゴシック" panose="020B0600070205080204" pitchFamily="34" charset="-128"/>
              </a:rPr>
              <a:t>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student support </a:t>
            </a:r>
            <a:r>
              <a:rPr lang="en-US" altLang="es-ES" sz="2800" dirty="0">
                <a:ea typeface="ＭＳ Ｐゴシック" panose="020B0600070205080204" pitchFamily="34" charset="-128"/>
              </a:rPr>
              <a:t>are provided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733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DB27-DCFE-47BB-AB0B-90904CEE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" y="620688"/>
            <a:ext cx="11202444" cy="5787235"/>
          </a:xfrm>
        </p:spPr>
        <p:txBody>
          <a:bodyPr/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Students rely on a range of resources to assist their learning:</a:t>
            </a:r>
          </a:p>
          <a:p>
            <a:pPr marL="914400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Physical</a:t>
            </a:r>
            <a:r>
              <a:rPr lang="en-US" sz="2200" dirty="0"/>
              <a:t> resources such as libraries or computing facilities;</a:t>
            </a:r>
          </a:p>
          <a:p>
            <a:pPr marL="914400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Human</a:t>
            </a:r>
            <a:r>
              <a:rPr lang="en-US" sz="2200" dirty="0"/>
              <a:t> </a:t>
            </a:r>
            <a:r>
              <a:rPr lang="en-US" sz="2200" b="1" dirty="0"/>
              <a:t>support</a:t>
            </a:r>
            <a:r>
              <a:rPr lang="en-US" sz="2200" dirty="0"/>
              <a:t> in the form of tutors, counsellors, and other advisers.</a:t>
            </a:r>
            <a:endParaRPr lang="en-US" sz="2200" b="1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The needs of a diverse student population (such as mature, part-time, employed and international students as well as students with disabilities), and the shift towards student-centered learning and flexible modes of learning and teaching, are taken into account when allocating, planning and providing the learning resources and student support;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Designed</a:t>
            </a:r>
            <a:r>
              <a:rPr lang="en-US" sz="2200" dirty="0"/>
              <a:t> with their </a:t>
            </a:r>
            <a:r>
              <a:rPr lang="en-US" sz="2200" b="1" dirty="0"/>
              <a:t>needs</a:t>
            </a:r>
            <a:r>
              <a:rPr lang="en-US" sz="2200" dirty="0"/>
              <a:t> in mind and </a:t>
            </a:r>
            <a:r>
              <a:rPr lang="en-US" sz="2200" b="1" dirty="0"/>
              <a:t>responsive to feedback </a:t>
            </a:r>
            <a:r>
              <a:rPr lang="en-US" sz="2200" dirty="0"/>
              <a:t>from those who use the services provided;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HEIs should </a:t>
            </a:r>
            <a:r>
              <a:rPr lang="en-US" sz="2200" b="1" dirty="0"/>
              <a:t>monitor</a:t>
            </a:r>
            <a:r>
              <a:rPr lang="en-US" sz="2200" dirty="0"/>
              <a:t>, </a:t>
            </a:r>
            <a:r>
              <a:rPr lang="en-US" sz="2200" b="1" dirty="0"/>
              <a:t>review</a:t>
            </a:r>
            <a:r>
              <a:rPr lang="en-US" sz="2200" dirty="0"/>
              <a:t> and </a:t>
            </a:r>
            <a:r>
              <a:rPr lang="en-US" sz="2200" b="1" dirty="0"/>
              <a:t>improve</a:t>
            </a:r>
            <a:r>
              <a:rPr lang="en-US" sz="2200" dirty="0"/>
              <a:t> the effectiveness of the support services available to their students;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Resources  are accessible, and that students are informed about the services available to them;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In delivering support services the role of support and administrative staff is crucial and therefore they need to be qualified and have opportunities to develop their competences.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5BA351-4B18-4F87-895B-E15DCFAC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336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lt-LT" sz="3200" b="1" dirty="0">
                <a:solidFill>
                  <a:srgbClr val="013D79"/>
                </a:solidFill>
              </a:rPr>
              <a:t>Guidelines:</a:t>
            </a:r>
          </a:p>
        </p:txBody>
      </p:sp>
    </p:spTree>
    <p:extLst>
      <p:ext uri="{BB962C8B-B14F-4D97-AF65-F5344CB8AC3E}">
        <p14:creationId xmlns:p14="http://schemas.microsoft.com/office/powerpoint/2010/main" val="18733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CA75-3C78-49E7-A2CB-C5EEC31F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08" y="1577345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 </a:t>
            </a:r>
            <a:br>
              <a:rPr lang="en-U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1.7 Information management </a:t>
            </a:r>
            <a:br>
              <a:rPr lang="en-US" altLang="es-E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STANDARD</a:t>
            </a:r>
            <a:endParaRPr lang="en-US" sz="36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E53D-55A5-452A-B490-7FCA2D7B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29625"/>
            <a:ext cx="10972800" cy="2069926"/>
          </a:xfrm>
        </p:spPr>
        <p:txBody>
          <a:bodyPr/>
          <a:lstStyle/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ensure that they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collect</a:t>
            </a:r>
            <a:r>
              <a:rPr lang="en-US" altLang="es-ES" sz="2800" dirty="0">
                <a:ea typeface="ＭＳ Ｐゴシック" panose="020B0600070205080204" pitchFamily="34" charset="-128"/>
              </a:rPr>
              <a:t>,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analyze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use</a:t>
            </a:r>
            <a:r>
              <a:rPr lang="en-US" altLang="es-ES" sz="2800" dirty="0">
                <a:ea typeface="ＭＳ Ｐゴシック" panose="020B0600070205080204" pitchFamily="34" charset="-128"/>
              </a:rPr>
              <a:t>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relevant information</a:t>
            </a:r>
            <a:r>
              <a:rPr lang="en-US" altLang="es-ES" sz="2800" dirty="0">
                <a:ea typeface="ＭＳ Ｐゴシック" panose="020B0600070205080204" pitchFamily="34" charset="-128"/>
              </a:rPr>
              <a:t> for the effective management of their programs and other activities</a:t>
            </a:r>
            <a:r>
              <a:rPr lang="lt-LT" altLang="es-ES" sz="2800" dirty="0">
                <a:ea typeface="ＭＳ Ｐゴシック" panose="020B0600070205080204" pitchFamily="34" charset="-128"/>
              </a:rPr>
              <a:t>.</a:t>
            </a:r>
            <a:endParaRPr lang="en-US" altLang="es-ES" sz="2800" dirty="0">
              <a:ea typeface="ＭＳ Ｐゴシック" panose="020B0600070205080204" pitchFamily="34" charset="-128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05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8DFE-72C9-47A9-B58F-E6578DCB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6" y="913610"/>
            <a:ext cx="10747331" cy="5195090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Reliable data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 crucial for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informed decision-making 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and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self-knowledge.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Effective processes to collect and analyze information about study programs and other activities feed into the internal quality assurance system:</a:t>
            </a:r>
          </a:p>
          <a:p>
            <a:pPr marL="914388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Key performance indicators;</a:t>
            </a:r>
          </a:p>
          <a:p>
            <a:pPr marL="914388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Profile of the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student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population;</a:t>
            </a:r>
          </a:p>
          <a:p>
            <a:pPr marL="914388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Student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progression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,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success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and drop-out rates;</a:t>
            </a:r>
          </a:p>
          <a:p>
            <a:pPr marL="914388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Students’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satisfaction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 with their programs;</a:t>
            </a:r>
          </a:p>
          <a:p>
            <a:pPr marL="914388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Learning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resources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 and </a:t>
            </a: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student support 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available;</a:t>
            </a:r>
          </a:p>
          <a:p>
            <a:pPr marL="914388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400" b="1" dirty="0">
                <a:latin typeface="Pluto Cond Regular" charset="0"/>
                <a:ea typeface="ＭＳ Ｐゴシック" panose="020B0600070205080204" pitchFamily="34" charset="-128"/>
              </a:rPr>
              <a:t>Career paths </a:t>
            </a:r>
            <a:r>
              <a:rPr lang="en-US" altLang="es-ES" sz="2400" dirty="0">
                <a:latin typeface="Pluto Cond Regular" charset="0"/>
                <a:ea typeface="ＭＳ Ｐゴシック" panose="020B0600070205080204" pitchFamily="34" charset="-128"/>
              </a:rPr>
              <a:t>of graduates.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Various methods of collecting information may be used. It is important that students and staff are involved in providing and analyzing information and planning follow-up activities.</a:t>
            </a:r>
            <a:endParaRPr lang="en-US" altLang="es-ES" sz="2400" dirty="0">
              <a:latin typeface="Pluto Cond Regular" charset="0"/>
              <a:ea typeface="ＭＳ Ｐゴシック" panose="020B0600070205080204" pitchFamily="34" charset="-128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D6F6DB-F77A-43AE-AF3B-D89797AB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468"/>
            <a:ext cx="10972800" cy="6881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lt-LT" sz="2800" b="1" dirty="0">
                <a:solidFill>
                  <a:srgbClr val="013D79"/>
                </a:solidFill>
              </a:rPr>
              <a:t>Guidelines:</a:t>
            </a:r>
          </a:p>
        </p:txBody>
      </p:sp>
    </p:spTree>
    <p:extLst>
      <p:ext uri="{BB962C8B-B14F-4D97-AF65-F5344CB8AC3E}">
        <p14:creationId xmlns:p14="http://schemas.microsoft.com/office/powerpoint/2010/main" val="17627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194F-1B77-4266-ADC4-B63E5056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9767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 </a:t>
            </a:r>
            <a:br>
              <a:rPr lang="en-U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1.8 Public information </a:t>
            </a:r>
            <a:br>
              <a:rPr lang="en-US" altLang="es-E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STANDARD</a:t>
            </a:r>
            <a:endParaRPr lang="en-US" sz="36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93579-E58E-45E7-A0FE-81B7AD0CA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10" y="3629416"/>
            <a:ext cx="10684701" cy="2207712"/>
          </a:xfrm>
        </p:spPr>
        <p:txBody>
          <a:bodyPr/>
          <a:lstStyle/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publish information </a:t>
            </a:r>
            <a:r>
              <a:rPr lang="en-US" altLang="es-ES" sz="2800" dirty="0">
                <a:ea typeface="ＭＳ Ｐゴシック" panose="020B0600070205080204" pitchFamily="34" charset="-128"/>
              </a:rPr>
              <a:t>about their activities, including programs, which </a:t>
            </a:r>
            <a:r>
              <a:rPr lang="lt-LT" altLang="es-ES" sz="2800" dirty="0">
                <a:ea typeface="ＭＳ Ｐゴシック" panose="020B0600070205080204" pitchFamily="34" charset="-128"/>
              </a:rPr>
              <a:t>are</a:t>
            </a:r>
            <a:r>
              <a:rPr lang="en-US" altLang="es-ES" sz="2800" dirty="0">
                <a:ea typeface="ＭＳ Ｐゴシック" panose="020B0600070205080204" pitchFamily="34" charset="-128"/>
              </a:rPr>
              <a:t>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clear</a:t>
            </a:r>
            <a:r>
              <a:rPr lang="en-US" altLang="es-ES" sz="2800" dirty="0">
                <a:ea typeface="ＭＳ Ｐゴシック" panose="020B0600070205080204" pitchFamily="34" charset="-128"/>
              </a:rPr>
              <a:t>,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accurate</a:t>
            </a:r>
            <a:r>
              <a:rPr lang="en-US" altLang="es-ES" sz="2800" dirty="0">
                <a:ea typeface="ＭＳ Ｐゴシック" panose="020B0600070205080204" pitchFamily="34" charset="-128"/>
              </a:rPr>
              <a:t>,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objective</a:t>
            </a:r>
            <a:r>
              <a:rPr lang="en-US" altLang="es-ES" sz="2800" dirty="0">
                <a:ea typeface="ＭＳ Ｐゴシック" panose="020B0600070205080204" pitchFamily="34" charset="-128"/>
              </a:rPr>
              <a:t>,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up-to date </a:t>
            </a:r>
            <a:r>
              <a:rPr lang="en-US" altLang="es-ES" sz="2800" dirty="0">
                <a:ea typeface="ＭＳ Ｐゴシック" panose="020B0600070205080204" pitchFamily="34" charset="-128"/>
              </a:rPr>
              <a:t>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readily accessible.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1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7772400" cy="944562"/>
          </a:xfrm>
        </p:spPr>
        <p:txBody>
          <a:bodyPr anchor="t"/>
          <a:lstStyle/>
          <a:p>
            <a:pPr algn="l"/>
            <a:r>
              <a:rPr lang="lt-LT" sz="3200" b="1" dirty="0"/>
              <a:t>Donatas Bertašius</a:t>
            </a:r>
            <a:endParaRPr lang="en-US" sz="3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27449" y="1340768"/>
            <a:ext cx="568863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013D79"/>
              </a:buClr>
              <a:buSzPct val="130000"/>
              <a:buFont typeface="Arial" charset="0"/>
              <a:buChar char="•"/>
            </a:pPr>
            <a:r>
              <a:rPr lang="en-US" sz="2400" b="1" dirty="0">
                <a:solidFill>
                  <a:srgbClr val="013D79"/>
                </a:solidFill>
                <a:latin typeface="Calibri"/>
              </a:rPr>
              <a:t>19</a:t>
            </a:r>
            <a:r>
              <a:rPr lang="lt-LT" sz="2400" b="1" dirty="0">
                <a:solidFill>
                  <a:srgbClr val="013D79"/>
                </a:solidFill>
                <a:latin typeface="Calibri"/>
              </a:rPr>
              <a:t>+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/>
              </a:rPr>
              <a:t>years of experience in </a:t>
            </a:r>
            <a:r>
              <a:rPr lang="en-US" sz="2400" b="1" dirty="0">
                <a:solidFill>
                  <a:srgbClr val="013D79"/>
                </a:solidFill>
                <a:latin typeface="Calibri"/>
              </a:rPr>
              <a:t>consulting and training private and public sector </a:t>
            </a:r>
            <a:r>
              <a:rPr lang="en-US" sz="2400" dirty="0">
                <a:solidFill>
                  <a:srgbClr val="404040"/>
                </a:solidFill>
                <a:latin typeface="Calibri"/>
              </a:rPr>
              <a:t>organizations</a:t>
            </a:r>
            <a:endParaRPr lang="lt-LT" sz="2400" dirty="0">
              <a:solidFill>
                <a:srgbClr val="404040"/>
              </a:solidFill>
              <a:latin typeface="Calibri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013D79"/>
              </a:buClr>
              <a:buSzPct val="130000"/>
              <a:buFont typeface="Arial" charset="0"/>
              <a:buChar char="•"/>
            </a:pPr>
            <a:r>
              <a:rPr lang="en-US" sz="2400" b="1" dirty="0">
                <a:solidFill>
                  <a:srgbClr val="013D79"/>
                </a:solidFill>
                <a:latin typeface="Calibri"/>
              </a:rPr>
              <a:t>Auditor of Quality Management Systems</a:t>
            </a:r>
            <a:r>
              <a:rPr lang="lt-LT" sz="2400" b="1" dirty="0">
                <a:solidFill>
                  <a:srgbClr val="013D79"/>
                </a:solidFill>
                <a:latin typeface="Calibri"/>
              </a:rPr>
              <a:t> 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(IRCA </a:t>
            </a:r>
            <a:r>
              <a:rPr lang="lt-LT" sz="2400" dirty="0" err="1">
                <a:solidFill>
                  <a:srgbClr val="404040"/>
                </a:solidFill>
                <a:latin typeface="Calibri"/>
              </a:rPr>
              <a:t>registered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 </a:t>
            </a:r>
            <a:r>
              <a:rPr lang="lt-LT" sz="2400" dirty="0" err="1">
                <a:solidFill>
                  <a:srgbClr val="404040"/>
                </a:solidFill>
                <a:latin typeface="Calibri"/>
              </a:rPr>
              <a:t>held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 </a:t>
            </a:r>
            <a:r>
              <a:rPr lang="lt-LT" sz="2400" dirty="0" err="1">
                <a:solidFill>
                  <a:srgbClr val="404040"/>
                </a:solidFill>
                <a:latin typeface="Calibri"/>
              </a:rPr>
              <a:t>by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 BVQI)</a:t>
            </a:r>
            <a:endParaRPr lang="en-US" sz="2400" dirty="0">
              <a:solidFill>
                <a:srgbClr val="404040"/>
              </a:solidFill>
              <a:latin typeface="Calibri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013D79"/>
              </a:buClr>
              <a:buSzPct val="130000"/>
              <a:buFont typeface="Arial" charset="0"/>
              <a:buChar char="•"/>
            </a:pPr>
            <a:r>
              <a:rPr lang="en-US" sz="2400" b="1" dirty="0">
                <a:solidFill>
                  <a:srgbClr val="013D79"/>
                </a:solidFill>
                <a:latin typeface="Calibri"/>
              </a:rPr>
              <a:t>EQUASS Auditor </a:t>
            </a:r>
            <a:r>
              <a:rPr lang="en-US" sz="2400" dirty="0">
                <a:solidFill>
                  <a:srgbClr val="404040"/>
                </a:solidFill>
                <a:latin typeface="Calibri"/>
              </a:rPr>
              <a:t>(The Awarding Committee of the European Quality in Social Services)</a:t>
            </a:r>
            <a:endParaRPr lang="lt-LT" sz="2400" dirty="0">
              <a:solidFill>
                <a:srgbClr val="404040"/>
              </a:solidFill>
              <a:latin typeface="Calibri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rgbClr val="013D79"/>
              </a:buClr>
              <a:buSzPct val="130000"/>
              <a:buFont typeface="Arial" charset="0"/>
              <a:buChar char="•"/>
            </a:pPr>
            <a:r>
              <a:rPr lang="lt-LT" sz="2400" b="1" dirty="0">
                <a:solidFill>
                  <a:srgbClr val="013D79"/>
                </a:solidFill>
                <a:latin typeface="Calibri"/>
              </a:rPr>
              <a:t>Project Manager 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(</a:t>
            </a:r>
            <a:r>
              <a:rPr lang="lt-LT" sz="2400" dirty="0" err="1">
                <a:solidFill>
                  <a:srgbClr val="404040"/>
                </a:solidFill>
                <a:latin typeface="Calibri"/>
              </a:rPr>
              <a:t>Qualified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 PRINCE2® </a:t>
            </a:r>
            <a:r>
              <a:rPr lang="lt-LT" sz="2400" dirty="0" err="1">
                <a:solidFill>
                  <a:srgbClr val="404040"/>
                </a:solidFill>
                <a:latin typeface="Calibri"/>
              </a:rPr>
              <a:t>Practitioner</a:t>
            </a:r>
            <a:r>
              <a:rPr lang="lt-LT" sz="2400" dirty="0">
                <a:solidFill>
                  <a:srgbClr val="404040"/>
                </a:solidFill>
                <a:latin typeface="Calibri"/>
              </a:rPr>
              <a:t>)</a:t>
            </a:r>
          </a:p>
          <a:p>
            <a:r>
              <a:rPr lang="en-US" dirty="0"/>
              <a:t> </a:t>
            </a:r>
            <a:endParaRPr lang="lt-L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r="5075"/>
          <a:stretch/>
        </p:blipFill>
        <p:spPr>
          <a:xfrm>
            <a:off x="7392144" y="908720"/>
            <a:ext cx="3509066" cy="43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851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9AAE1-15D6-4514-B594-226D9D7B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38" y="1331439"/>
            <a:ext cx="10972800" cy="4195121"/>
          </a:xfrm>
        </p:spPr>
        <p:txBody>
          <a:bodyPr/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HEIs should regularly </a:t>
            </a:r>
            <a:r>
              <a:rPr lang="en-US" sz="2200" b="1" dirty="0"/>
              <a:t>publish: </a:t>
            </a:r>
          </a:p>
          <a:p>
            <a:pPr marL="914400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up to date</a:t>
            </a:r>
          </a:p>
          <a:p>
            <a:pPr marL="914400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Impartial </a:t>
            </a:r>
          </a:p>
          <a:p>
            <a:pPr marL="914400" lvl="1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/>
              <a:t>objective</a:t>
            </a:r>
            <a:r>
              <a:rPr lang="en-US" sz="2200" dirty="0"/>
              <a:t> information (quantitative and qualitative)  about the program they offer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b="1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dirty="0"/>
              <a:t>Information </a:t>
            </a:r>
            <a:r>
              <a:rPr lang="en-US" sz="2200" dirty="0"/>
              <a:t>on institutions’ activities </a:t>
            </a:r>
            <a:r>
              <a:rPr lang="en-US" sz="2200" b="1" dirty="0"/>
              <a:t>is useful </a:t>
            </a:r>
            <a:r>
              <a:rPr lang="en-US" sz="2200" dirty="0"/>
              <a:t>for prospective and current students as well as for  graduates, other stakeholders and the public.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Therefore, institutions provide </a:t>
            </a:r>
            <a:r>
              <a:rPr lang="en-US" sz="2200" b="1" dirty="0"/>
              <a:t>information about their activities</a:t>
            </a:r>
            <a:r>
              <a:rPr lang="en-US" sz="2200" dirty="0"/>
              <a:t>, including the </a:t>
            </a:r>
            <a:r>
              <a:rPr lang="en-US" sz="2200" b="1" dirty="0"/>
              <a:t>programs</a:t>
            </a:r>
            <a:r>
              <a:rPr lang="en-US" sz="2200" dirty="0"/>
              <a:t> they offer and the </a:t>
            </a:r>
            <a:r>
              <a:rPr lang="en-US" sz="2200" b="1" dirty="0"/>
              <a:t>selection criteria </a:t>
            </a:r>
            <a:r>
              <a:rPr lang="en-US" sz="2200" dirty="0"/>
              <a:t>for them, the intended </a:t>
            </a:r>
            <a:r>
              <a:rPr lang="en-US" sz="2200" b="1" dirty="0"/>
              <a:t>learning outcomes </a:t>
            </a:r>
            <a:r>
              <a:rPr lang="en-US" sz="2200" dirty="0"/>
              <a:t>of these programs, the </a:t>
            </a:r>
            <a:r>
              <a:rPr lang="en-US" sz="2200" b="1" dirty="0"/>
              <a:t>qualifications they award</a:t>
            </a:r>
            <a:r>
              <a:rPr lang="en-US" sz="2200" dirty="0"/>
              <a:t>, the </a:t>
            </a:r>
            <a:r>
              <a:rPr lang="en-US" sz="2200" b="1" dirty="0"/>
              <a:t>teaching, learning and assessment proce</a:t>
            </a:r>
            <a:r>
              <a:rPr lang="en-US" sz="2200" dirty="0"/>
              <a:t>dures used, the </a:t>
            </a:r>
            <a:r>
              <a:rPr lang="en-US" sz="2200" b="1" dirty="0"/>
              <a:t>pass rates </a:t>
            </a:r>
            <a:r>
              <a:rPr lang="en-US" sz="2200" dirty="0"/>
              <a:t>and the </a:t>
            </a:r>
            <a:r>
              <a:rPr lang="en-US" sz="2200" b="1" dirty="0"/>
              <a:t>learning opportunities </a:t>
            </a:r>
            <a:r>
              <a:rPr lang="en-US" sz="2200" dirty="0"/>
              <a:t>available to their students as well as </a:t>
            </a:r>
            <a:r>
              <a:rPr lang="en-US" sz="2200" b="1" dirty="0"/>
              <a:t>graduate employment information.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5C29D0-8D6E-4CC9-A963-7329DBFA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38" y="313150"/>
            <a:ext cx="10972800" cy="8298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rgbClr val="013D79"/>
                </a:solidFill>
              </a:rPr>
              <a:t>Guidelines:</a:t>
            </a:r>
          </a:p>
        </p:txBody>
      </p:sp>
    </p:spTree>
    <p:extLst>
      <p:ext uri="{BB962C8B-B14F-4D97-AF65-F5344CB8AC3E}">
        <p14:creationId xmlns:p14="http://schemas.microsoft.com/office/powerpoint/2010/main" val="8883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1ED4-87DC-4C15-9964-D48A1E1AAAE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>
                <a:solidFill>
                  <a:srgbClr val="013D79"/>
                </a:solidFill>
              </a:rPr>
              <a:t>QMS internal auditing / self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EFC5-66FE-487F-B173-750A5720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27" y="1575151"/>
            <a:ext cx="10609545" cy="4299556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400" dirty="0"/>
              <a:t>Importance and relationship </a:t>
            </a:r>
            <a:r>
              <a:rPr lang="en-US" sz="2400" b="1" dirty="0"/>
              <a:t>between Internal audit/self assessment and external assessment;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/>
              <a:t>Elements of internal auditing/self assessment, </a:t>
            </a:r>
            <a:r>
              <a:rPr lang="en-US" sz="2400" b="1" dirty="0"/>
              <a:t>role and responsibility of an Auditor</a:t>
            </a:r>
            <a:r>
              <a:rPr lang="en-US" sz="2400" dirty="0"/>
              <a:t>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/>
              <a:t>Assessment </a:t>
            </a:r>
            <a:r>
              <a:rPr lang="en-US" sz="2400" b="1" dirty="0"/>
              <a:t>tools</a:t>
            </a:r>
            <a:r>
              <a:rPr lang="en-US" sz="2400" dirty="0"/>
              <a:t> and questionnaires;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b="1" dirty="0"/>
              <a:t>Nonconformities</a:t>
            </a:r>
            <a:r>
              <a:rPr lang="en-US" sz="2400" dirty="0"/>
              <a:t> and their registration;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b="1" dirty="0"/>
              <a:t>Organization, planning and performing</a:t>
            </a:r>
            <a:r>
              <a:rPr lang="en-US" sz="2400" dirty="0"/>
              <a:t> of internal audit/self assessment</a:t>
            </a:r>
            <a:r>
              <a:rPr lang="lt-LT" sz="2400" dirty="0"/>
              <a:t>;</a:t>
            </a:r>
            <a:endParaRPr lang="en-US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Preparation and presentations of </a:t>
            </a:r>
            <a:r>
              <a:rPr lang="en-US" sz="2400" b="1" dirty="0"/>
              <a:t>report</a:t>
            </a:r>
            <a:r>
              <a:rPr lang="lt-LT" sz="2400" dirty="0"/>
              <a:t>;</a:t>
            </a:r>
            <a:endParaRPr lang="en-US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b="1" dirty="0"/>
              <a:t>Initiation</a:t>
            </a:r>
            <a:r>
              <a:rPr lang="en-US" sz="2400" dirty="0"/>
              <a:t> of  corrective and preventive actions;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/>
              <a:t>Actions after Audit.</a:t>
            </a:r>
          </a:p>
        </p:txBody>
      </p:sp>
    </p:spTree>
    <p:extLst>
      <p:ext uri="{BB962C8B-B14F-4D97-AF65-F5344CB8AC3E}">
        <p14:creationId xmlns:p14="http://schemas.microsoft.com/office/powerpoint/2010/main" val="31451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D386-CD7D-4AD5-AF26-A3D48F82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3293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 </a:t>
            </a:r>
            <a:br>
              <a:rPr lang="en-US" sz="3200" b="1" dirty="0">
                <a:solidFill>
                  <a:srgbClr val="013D79"/>
                </a:solidFill>
              </a:rPr>
            </a:br>
            <a:r>
              <a:rPr lang="es-ES" altLang="es-ES" sz="3200" b="1" dirty="0">
                <a:solidFill>
                  <a:srgbClr val="013D79"/>
                </a:solidFill>
              </a:rPr>
              <a:t>1.9. On-going monitoring and periodic review of programmes </a:t>
            </a:r>
            <a:br>
              <a:rPr lang="es-ES" altLang="es-ES" sz="3200" b="1" dirty="0">
                <a:solidFill>
                  <a:srgbClr val="013D79"/>
                </a:solidFill>
              </a:rPr>
            </a:br>
            <a:r>
              <a:rPr lang="es-ES" altLang="es-ES" sz="3200" b="1" dirty="0">
                <a:solidFill>
                  <a:srgbClr val="013D79"/>
                </a:solidFill>
              </a:rPr>
              <a:t>STANDARD</a:t>
            </a:r>
            <a:endParaRPr lang="lt-LT" sz="32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367C6-45DF-4BE5-AE1E-38DACCDC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38" y="2745396"/>
            <a:ext cx="10647123" cy="2991525"/>
          </a:xfrm>
        </p:spPr>
        <p:txBody>
          <a:bodyPr/>
          <a:lstStyle/>
          <a:p>
            <a:pPr algn="just"/>
            <a:r>
              <a:rPr lang="en-US" altLang="es-ES" sz="2400" dirty="0">
                <a:ea typeface="ＭＳ Ｐゴシック" panose="020B0600070205080204" pitchFamily="34" charset="-128"/>
              </a:rPr>
              <a:t>Institutions should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monitor</a:t>
            </a:r>
            <a:r>
              <a:rPr lang="en-US" altLang="es-ES" sz="24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periodically review </a:t>
            </a:r>
            <a:r>
              <a:rPr lang="en-US" altLang="es-ES" sz="2400" dirty="0">
                <a:ea typeface="ＭＳ Ｐゴシック" panose="020B0600070205080204" pitchFamily="34" charset="-128"/>
              </a:rPr>
              <a:t>their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programs</a:t>
            </a:r>
            <a:r>
              <a:rPr lang="en-US" altLang="es-ES" sz="2400" dirty="0">
                <a:ea typeface="ＭＳ Ｐゴシック" panose="020B0600070205080204" pitchFamily="34" charset="-128"/>
              </a:rPr>
              <a:t> to ensure that they achieve the objectives set for them and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respond to the needs of students and society</a:t>
            </a:r>
            <a:r>
              <a:rPr lang="en-US" altLang="es-ES" sz="2400" dirty="0">
                <a:ea typeface="ＭＳ Ｐゴシック" panose="020B0600070205080204" pitchFamily="34" charset="-128"/>
              </a:rPr>
              <a:t>. </a:t>
            </a:r>
          </a:p>
          <a:p>
            <a:pPr algn="just"/>
            <a:r>
              <a:rPr lang="en-US" altLang="es-ES" sz="2400" dirty="0">
                <a:ea typeface="ＭＳ Ｐゴシック" panose="020B0600070205080204" pitchFamily="34" charset="-128"/>
              </a:rPr>
              <a:t>These reviews should lead to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continuous improvement </a:t>
            </a:r>
            <a:r>
              <a:rPr lang="en-US" altLang="es-ES" sz="2400" dirty="0">
                <a:ea typeface="ＭＳ Ｐゴシック" panose="020B0600070205080204" pitchFamily="34" charset="-128"/>
              </a:rPr>
              <a:t>of the program. </a:t>
            </a:r>
          </a:p>
          <a:p>
            <a:pPr algn="just"/>
            <a:r>
              <a:rPr lang="en-US" altLang="es-ES" sz="2400" b="1" dirty="0">
                <a:ea typeface="ＭＳ Ｐゴシック" panose="020B0600070205080204" pitchFamily="34" charset="-128"/>
              </a:rPr>
              <a:t>Any action </a:t>
            </a:r>
            <a:r>
              <a:rPr lang="en-US" altLang="es-ES" sz="2400" dirty="0">
                <a:ea typeface="ＭＳ Ｐゴシック" panose="020B0600070205080204" pitchFamily="34" charset="-128"/>
              </a:rPr>
              <a:t>planned or taken as a result should be </a:t>
            </a:r>
            <a:r>
              <a:rPr lang="en-US" altLang="es-ES" sz="2400" b="1" dirty="0">
                <a:ea typeface="ＭＳ Ｐゴシック" panose="020B0600070205080204" pitchFamily="34" charset="-128"/>
              </a:rPr>
              <a:t>communicated</a:t>
            </a:r>
            <a:r>
              <a:rPr lang="en-US" altLang="es-ES" sz="2400" dirty="0">
                <a:ea typeface="ＭＳ Ｐゴシック" panose="020B0600070205080204" pitchFamily="34" charset="-128"/>
              </a:rPr>
              <a:t> to all those concerned.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67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B756-0079-43A2-8CD0-45A91D85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0106"/>
            <a:ext cx="10972800" cy="6272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rgbClr val="013D79"/>
                </a:solidFill>
              </a:rPr>
              <a:t>Guidelines: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6778-FCA8-46C3-9982-8959B7512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6434"/>
            <a:ext cx="10972800" cy="4525963"/>
          </a:xfrm>
        </p:spPr>
        <p:txBody>
          <a:bodyPr/>
          <a:lstStyle/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dirty="0">
                <a:ea typeface="ＭＳ Ｐゴシック" panose="020B0600070205080204" pitchFamily="34" charset="-128"/>
              </a:rPr>
              <a:t>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content of the program </a:t>
            </a:r>
            <a:r>
              <a:rPr lang="en-US" altLang="es-ES" sz="2800" dirty="0">
                <a:ea typeface="ＭＳ Ｐゴシック" panose="020B0600070205080204" pitchFamily="34" charset="-128"/>
              </a:rPr>
              <a:t>ensuring that the program is up to date;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dirty="0">
                <a:ea typeface="ＭＳ Ｐゴシック" panose="020B0600070205080204" pitchFamily="34" charset="-128"/>
              </a:rPr>
              <a:t>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students’ workload</a:t>
            </a:r>
            <a:r>
              <a:rPr lang="en-US" altLang="es-ES" sz="2800" dirty="0">
                <a:ea typeface="ＭＳ Ｐゴシック" panose="020B0600070205080204" pitchFamily="34" charset="-128"/>
              </a:rPr>
              <a:t>,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progression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completion;</a:t>
            </a:r>
            <a:endParaRPr lang="en-US" altLang="es-ES" sz="2800" dirty="0">
              <a:ea typeface="ＭＳ Ｐゴシック" panose="020B0600070205080204" pitchFamily="34" charset="-128"/>
            </a:endParaRP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dirty="0">
                <a:ea typeface="ＭＳ Ｐゴシック" panose="020B0600070205080204" pitchFamily="34" charset="-128"/>
              </a:rPr>
              <a:t>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effectiveness</a:t>
            </a:r>
            <a:r>
              <a:rPr lang="en-US" altLang="es-ES" sz="2800" dirty="0">
                <a:ea typeface="ＭＳ Ｐゴシック" panose="020B0600070205080204" pitchFamily="34" charset="-128"/>
              </a:rPr>
              <a:t> of procedures for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assessment</a:t>
            </a:r>
            <a:r>
              <a:rPr lang="en-US" altLang="es-ES" sz="2800" dirty="0">
                <a:ea typeface="ＭＳ Ｐゴシック" panose="020B0600070205080204" pitchFamily="34" charset="-128"/>
              </a:rPr>
              <a:t> of students;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dirty="0">
                <a:ea typeface="ＭＳ Ｐゴシック" panose="020B0600070205080204" pitchFamily="34" charset="-128"/>
              </a:rPr>
              <a:t>The student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expectations</a:t>
            </a:r>
            <a:r>
              <a:rPr lang="en-US" altLang="es-ES" sz="2800" dirty="0">
                <a:ea typeface="ＭＳ Ｐゴシック" panose="020B0600070205080204" pitchFamily="34" charset="-128"/>
              </a:rPr>
              <a:t>,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needs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satisfaction;</a:t>
            </a:r>
            <a:r>
              <a:rPr lang="en-US" altLang="es-ES" sz="2800" dirty="0">
                <a:ea typeface="ＭＳ Ｐゴシック" panose="020B0600070205080204" pitchFamily="34" charset="-128"/>
              </a:rPr>
              <a:t> 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dirty="0">
                <a:ea typeface="ＭＳ Ｐゴシック" panose="020B0600070205080204" pitchFamily="34" charset="-128"/>
              </a:rPr>
              <a:t>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learning environment </a:t>
            </a:r>
            <a:r>
              <a:rPr lang="en-US" altLang="es-ES" sz="2800" dirty="0">
                <a:ea typeface="ＭＳ Ｐゴシック" panose="020B0600070205080204" pitchFamily="34" charset="-128"/>
              </a:rPr>
              <a:t>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support services; 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b="1" dirty="0">
                <a:ea typeface="ＭＳ Ｐゴシック" panose="020B0600070205080204" pitchFamily="34" charset="-128"/>
              </a:rPr>
              <a:t>Regular review </a:t>
            </a:r>
            <a:r>
              <a:rPr lang="en-US" altLang="es-ES" sz="2800" dirty="0">
                <a:ea typeface="ＭＳ Ｐゴシック" panose="020B0600070205080204" pitchFamily="34" charset="-128"/>
              </a:rPr>
              <a:t>and revision involving students and other stakeholders;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dirty="0">
                <a:ea typeface="ＭＳ Ｐゴシック" panose="020B0600070205080204" pitchFamily="34" charset="-128"/>
              </a:rPr>
              <a:t>The information collected is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analyzed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the program is adapted to ensure that it is up-to-date;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800" b="1" dirty="0">
                <a:ea typeface="ＭＳ Ｐゴシック" panose="020B0600070205080204" pitchFamily="34" charset="-128"/>
              </a:rPr>
              <a:t>Revised</a:t>
            </a:r>
            <a:r>
              <a:rPr lang="en-US" altLang="es-ES" sz="2800" dirty="0">
                <a:ea typeface="ＭＳ Ｐゴシック" panose="020B0600070205080204" pitchFamily="34" charset="-128"/>
              </a:rPr>
              <a:t> program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specifications</a:t>
            </a:r>
            <a:r>
              <a:rPr lang="en-US" altLang="es-ES" sz="2800" dirty="0">
                <a:ea typeface="ＭＳ Ｐゴシック" panose="020B0600070205080204" pitchFamily="34" charset="-128"/>
              </a:rPr>
              <a:t> are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published.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altLang="es-ES" sz="2800" dirty="0">
              <a:ea typeface="ＭＳ Ｐゴシック" panose="020B0600070205080204" pitchFamily="34" charset="-128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0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5A96-C9CF-4BA0-B2B0-79C8D2A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82" y="583393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 </a:t>
            </a:r>
            <a:br>
              <a:rPr lang="en-U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1.10 Cyclical external quality assurance </a:t>
            </a:r>
            <a:br>
              <a:rPr lang="en-US" altLang="es-E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STANDARD</a:t>
            </a:r>
            <a:endParaRPr lang="en-US" sz="36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B8E1-FEB4-4168-846B-372564C4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82" y="2056466"/>
            <a:ext cx="10972800" cy="4218141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s-ES" sz="2800" dirty="0">
                <a:ea typeface="ＭＳ Ｐゴシック" panose="020B0600070205080204" pitchFamily="34" charset="-128"/>
              </a:rPr>
              <a:t>Institutions should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undergo external quality assurance </a:t>
            </a:r>
            <a:r>
              <a:rPr lang="en-US" altLang="es-ES" sz="2800" dirty="0">
                <a:ea typeface="ＭＳ Ｐゴシック" panose="020B0600070205080204" pitchFamily="34" charset="-128"/>
              </a:rPr>
              <a:t>in line with the ESG on a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cyclical</a:t>
            </a:r>
            <a:r>
              <a:rPr lang="en-US" altLang="es-ES" sz="2800" dirty="0">
                <a:ea typeface="ＭＳ Ｐゴシック" panose="020B0600070205080204" pitchFamily="34" charset="-128"/>
              </a:rPr>
              <a:t> basis.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s-ES" sz="1600" dirty="0">
              <a:ea typeface="ＭＳ Ｐゴシック" panose="020B0600070205080204" pitchFamily="34" charset="-128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000" dirty="0">
                <a:ea typeface="ＭＳ Ｐゴシック" panose="020B0600070205080204" pitchFamily="34" charset="-128"/>
              </a:rPr>
              <a:t>To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verify the effectiveness </a:t>
            </a:r>
            <a:r>
              <a:rPr lang="en-US" altLang="es-ES" sz="2000" dirty="0">
                <a:ea typeface="ＭＳ Ｐゴシック" panose="020B0600070205080204" pitchFamily="34" charset="-128"/>
              </a:rPr>
              <a:t>of institutions’ internal quality assurance;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000" b="1" dirty="0">
                <a:ea typeface="ＭＳ Ｐゴシック" panose="020B0600070205080204" pitchFamily="34" charset="-128"/>
              </a:rPr>
              <a:t>Catalyst for improvement;</a:t>
            </a:r>
            <a:endParaRPr lang="en-US" altLang="es-ES" sz="2000" dirty="0">
              <a:ea typeface="ＭＳ Ｐゴシック" panose="020B0600070205080204" pitchFamily="34" charset="-128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000" dirty="0">
                <a:ea typeface="ＭＳ Ｐゴシック" panose="020B0600070205080204" pitchFamily="34" charset="-128"/>
              </a:rPr>
              <a:t>It provides information to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assure the institution and the public </a:t>
            </a:r>
            <a:r>
              <a:rPr lang="en-US" altLang="es-ES" sz="2000" dirty="0">
                <a:ea typeface="ＭＳ Ｐゴシック" panose="020B0600070205080204" pitchFamily="34" charset="-128"/>
              </a:rPr>
              <a:t>of the quality of the institution’s activities</a:t>
            </a:r>
            <a:r>
              <a:rPr lang="lt-LT" altLang="es-ES" sz="2000" dirty="0">
                <a:ea typeface="ＭＳ Ｐゴシック" panose="020B0600070205080204" pitchFamily="34" charset="-128"/>
              </a:rPr>
              <a:t>;</a:t>
            </a:r>
            <a:r>
              <a:rPr lang="en-US" altLang="es-ES" sz="2000" dirty="0">
                <a:ea typeface="ＭＳ Ｐゴシック" panose="020B0600070205080204" pitchFamily="34" charset="-128"/>
              </a:rPr>
              <a:t> 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000" dirty="0">
                <a:ea typeface="ＭＳ Ｐゴシック" panose="020B0600070205080204" pitchFamily="34" charset="-128"/>
              </a:rPr>
              <a:t>Depending on the framework, this external quality assurance may take different forms and focus at different organizational levels 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program, faculty or institution</a:t>
            </a:r>
            <a:r>
              <a:rPr lang="lt-LT" altLang="es-ES" sz="2000" b="1" dirty="0">
                <a:ea typeface="ＭＳ Ｐゴシック" panose="020B0600070205080204" pitchFamily="34" charset="-128"/>
              </a:rPr>
              <a:t>;</a:t>
            </a:r>
            <a:endParaRPr lang="en-US" altLang="es-ES" sz="2000" b="1" dirty="0">
              <a:ea typeface="ＭＳ Ｐゴシック" panose="020B0600070205080204" pitchFamily="34" charset="-128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000" b="1" dirty="0">
                <a:ea typeface="ＭＳ Ｐゴシック" panose="020B0600070205080204" pitchFamily="34" charset="-128"/>
              </a:rPr>
              <a:t>Continuous process - </a:t>
            </a:r>
            <a:r>
              <a:rPr lang="en-US" altLang="es-ES" sz="2000" dirty="0">
                <a:ea typeface="ＭＳ Ｐゴシック" panose="020B0600070205080204" pitchFamily="34" charset="-128"/>
              </a:rPr>
              <a:t>institutions ensure that the </a:t>
            </a:r>
            <a:r>
              <a:rPr lang="en-US" altLang="es-ES" sz="2000" b="1" dirty="0">
                <a:ea typeface="ＭＳ Ｐゴシック" panose="020B0600070205080204" pitchFamily="34" charset="-128"/>
              </a:rPr>
              <a:t>progress</a:t>
            </a:r>
            <a:r>
              <a:rPr lang="en-US" altLang="es-ES" sz="2000" dirty="0">
                <a:ea typeface="ＭＳ Ｐゴシック" panose="020B0600070205080204" pitchFamily="34" charset="-128"/>
              </a:rPr>
              <a:t> made since the last external quality assurance activity is taken into consideration when preparing for the next 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8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FAEF-99E5-4CF2-A18C-6A2151DC0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Everything we know about reality begins and ends with experience…</a:t>
            </a:r>
            <a:endParaRPr lang="lt-L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27ED31-33F4-4556-BB90-D37E63D53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 dirty="0"/>
              <a:t>Albert Einstein</a:t>
            </a:r>
            <a:endParaRPr lang="lt-L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6189-53FA-4571-989E-2132CDCC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63"/>
            <a:ext cx="10972800" cy="706090"/>
          </a:xfrm>
        </p:spPr>
        <p:txBody>
          <a:bodyPr/>
          <a:lstStyle/>
          <a:p>
            <a:r>
              <a:rPr lang="en-US" sz="4000" dirty="0"/>
              <a:t>The program of training/workshop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B9989-9E39-4248-AEA5-ADD92F3D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23553"/>
            <a:ext cx="10972800" cy="5760640"/>
          </a:xfrm>
        </p:spPr>
        <p:txBody>
          <a:bodyPr/>
          <a:lstStyle/>
          <a:p>
            <a:pPr lvl="2"/>
            <a:r>
              <a:rPr lang="en-US" dirty="0"/>
              <a:t>Homework presentation and evaluation</a:t>
            </a:r>
          </a:p>
          <a:p>
            <a:pPr marL="1371600" lvl="3" indent="0">
              <a:buNone/>
            </a:pPr>
            <a:r>
              <a:rPr lang="en-US" dirty="0"/>
              <a:t>(Design and approval of programs STANDARD; On-going monitoring and periodic review of </a:t>
            </a:r>
            <a:r>
              <a:rPr lang="en-US" dirty="0" err="1"/>
              <a:t>programmes</a:t>
            </a:r>
            <a:r>
              <a:rPr lang="en-US" dirty="0"/>
              <a:t> STANDARD; QMC activity management processes)</a:t>
            </a:r>
          </a:p>
          <a:p>
            <a:pPr lvl="2"/>
            <a:r>
              <a:rPr lang="en-US" dirty="0"/>
              <a:t>QPR process modeling for: </a:t>
            </a:r>
          </a:p>
          <a:p>
            <a:pPr lvl="3"/>
            <a:r>
              <a:rPr lang="en-US" dirty="0"/>
              <a:t>Student-centered learning, teaching and assessment STANDARD; </a:t>
            </a:r>
          </a:p>
          <a:p>
            <a:pPr lvl="3"/>
            <a:r>
              <a:rPr lang="en-US" dirty="0"/>
              <a:t>Student admission, progression, recognition and certification STANDARD;</a:t>
            </a:r>
          </a:p>
          <a:p>
            <a:pPr lvl="3"/>
            <a:r>
              <a:rPr lang="en-US" dirty="0"/>
              <a:t>Teaching staff STANDARD</a:t>
            </a:r>
          </a:p>
          <a:p>
            <a:pPr lvl="2"/>
            <a:r>
              <a:rPr lang="en-US" dirty="0"/>
              <a:t>QPR </a:t>
            </a:r>
            <a:r>
              <a:rPr lang="en-US" dirty="0" err="1"/>
              <a:t>metrix</a:t>
            </a:r>
            <a:r>
              <a:rPr lang="en-US" dirty="0"/>
              <a:t> for: </a:t>
            </a:r>
          </a:p>
          <a:p>
            <a:pPr lvl="3"/>
            <a:r>
              <a:rPr lang="en-US" dirty="0"/>
              <a:t>Design and approval of programs STANDARD;</a:t>
            </a:r>
          </a:p>
          <a:p>
            <a:pPr lvl="3"/>
            <a:r>
              <a:rPr lang="en-US" dirty="0"/>
              <a:t>On-going monitoring and periodic review of </a:t>
            </a:r>
            <a:r>
              <a:rPr lang="en-US" dirty="0" err="1"/>
              <a:t>programmes</a:t>
            </a:r>
            <a:r>
              <a:rPr lang="en-US" dirty="0"/>
              <a:t> STANDARD;</a:t>
            </a:r>
          </a:p>
          <a:p>
            <a:pPr lvl="3"/>
            <a:r>
              <a:rPr lang="en-US" dirty="0"/>
              <a:t>QMC activity management processes.</a:t>
            </a:r>
          </a:p>
          <a:p>
            <a:pPr lvl="3"/>
            <a:r>
              <a:rPr lang="en-US" dirty="0"/>
              <a:t>Student-centered learning, teaching and assessment STANDARD; </a:t>
            </a:r>
          </a:p>
          <a:p>
            <a:pPr lvl="3"/>
            <a:r>
              <a:rPr lang="en-US" dirty="0"/>
              <a:t>Student admission, progression, recognition and certification STANDARD;</a:t>
            </a:r>
          </a:p>
          <a:p>
            <a:pPr lvl="3"/>
            <a:r>
              <a:rPr lang="en-US" dirty="0"/>
              <a:t>Teaching staff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9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2D37-5F40-4CB5-8357-E709F7F7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98591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013D79"/>
                </a:solidFill>
              </a:rPr>
              <a:t>Quality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CB35B-DE10-4FD2-B413-E8B5DFCE3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01" y="1441591"/>
            <a:ext cx="1063459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s-ES" sz="2800" b="1" dirty="0">
                <a:solidFill>
                  <a:srgbClr val="013D79"/>
                </a:solidFill>
              </a:rPr>
              <a:t>ESG </a:t>
            </a:r>
            <a:r>
              <a:rPr lang="en-US" sz="2800" b="1" dirty="0">
                <a:solidFill>
                  <a:srgbClr val="013D79"/>
                </a:solidFill>
              </a:rPr>
              <a:t>Internal quality assurance </a:t>
            </a:r>
          </a:p>
          <a:p>
            <a:pPr marL="0" indent="0" algn="ctr">
              <a:buNone/>
            </a:pPr>
            <a:r>
              <a:rPr lang="en-US" altLang="es-ES" sz="2800" dirty="0">
                <a:ea typeface="ＭＳ Ｐゴシック" panose="020B0600070205080204" pitchFamily="34" charset="-128"/>
              </a:rPr>
              <a:t>1.1 Policy for quality assurance </a:t>
            </a:r>
          </a:p>
          <a:p>
            <a:pPr marL="0" indent="0" algn="ctr">
              <a:buNone/>
            </a:pPr>
            <a:r>
              <a:rPr lang="en-US" altLang="es-ES" sz="2800" dirty="0">
                <a:ea typeface="ＭＳ Ｐゴシック" panose="020B0600070205080204" pitchFamily="34" charset="-128"/>
              </a:rPr>
              <a:t>STANDARD</a:t>
            </a:r>
            <a:endParaRPr lang="en-US" sz="2800" b="1" dirty="0"/>
          </a:p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have a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policy for quality assurance </a:t>
            </a:r>
            <a:r>
              <a:rPr lang="en-US" altLang="es-ES" sz="2800" dirty="0">
                <a:ea typeface="ＭＳ Ｐゴシック" panose="020B0600070205080204" pitchFamily="34" charset="-128"/>
              </a:rPr>
              <a:t>that is made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public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forms part of their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strategic </a:t>
            </a:r>
            <a:r>
              <a:rPr lang="en-US" altLang="es-ES" sz="2800" dirty="0">
                <a:ea typeface="ＭＳ Ｐゴシック" panose="020B0600070205080204" pitchFamily="34" charset="-128"/>
              </a:rPr>
              <a:t>management. </a:t>
            </a:r>
          </a:p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Internal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stakeholders</a:t>
            </a:r>
            <a:r>
              <a:rPr lang="en-US" altLang="es-ES" sz="2800" dirty="0">
                <a:ea typeface="ＭＳ Ｐゴシック" panose="020B0600070205080204" pitchFamily="34" charset="-128"/>
              </a:rPr>
              <a:t> should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develop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implement</a:t>
            </a:r>
            <a:r>
              <a:rPr lang="en-US" altLang="es-ES" sz="2800" dirty="0">
                <a:ea typeface="ＭＳ Ｐゴシック" panose="020B0600070205080204" pitchFamily="34" charset="-128"/>
              </a:rPr>
              <a:t> this policy through appropriate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structures and processes</a:t>
            </a:r>
            <a:r>
              <a:rPr lang="en-US" altLang="es-ES" sz="2800" dirty="0">
                <a:ea typeface="ＭＳ Ｐゴシック" panose="020B0600070205080204" pitchFamily="34" charset="-128"/>
              </a:rPr>
              <a:t>, while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involving external stakeholders.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948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3D70-7E86-4D4D-B09F-56389FF5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7962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013D79"/>
                </a:solidFill>
              </a:rPr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C4B3-8083-4CFC-ABF0-8FDC813A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4218"/>
            <a:ext cx="10814137" cy="5190335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2000" dirty="0"/>
              <a:t>It supports the development of quality culture in which all </a:t>
            </a:r>
            <a:r>
              <a:rPr lang="en-US" sz="2000" b="1" dirty="0"/>
              <a:t>internal stakeholders assume responsibility for quality</a:t>
            </a:r>
            <a:r>
              <a:rPr lang="en-US" sz="2000" dirty="0"/>
              <a:t> and engage in quality assurance at all levels of the institution. In order to facilitate this, the policy has a </a:t>
            </a:r>
            <a:r>
              <a:rPr lang="en-US" sz="2000" b="1" dirty="0"/>
              <a:t>formal status and is publicly available. </a:t>
            </a:r>
            <a:r>
              <a:rPr lang="en-US" altLang="es-ES" sz="2000" dirty="0">
                <a:latin typeface="Pluto Cond Regular" charset="0"/>
                <a:ea typeface="ＭＳ Ｐゴシック" panose="020B0600070205080204" pitchFamily="34" charset="-128"/>
              </a:rPr>
              <a:t>Important: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s-ES" sz="2000" dirty="0">
                <a:latin typeface="Pluto Cond Regular" charset="0"/>
                <a:ea typeface="ＭＳ Ｐゴシック" panose="020B0600070205080204" pitchFamily="34" charset="-128"/>
              </a:rPr>
              <a:t>to maintain relationship between </a:t>
            </a:r>
            <a:r>
              <a:rPr lang="en-US" altLang="es-ES" sz="2000" b="1" dirty="0">
                <a:latin typeface="Pluto Cond Regular" charset="0"/>
                <a:ea typeface="ＭＳ Ｐゴシック" panose="020B0600070205080204" pitchFamily="34" charset="-128"/>
              </a:rPr>
              <a:t>research</a:t>
            </a:r>
            <a:r>
              <a:rPr lang="en-US" altLang="es-ES" sz="2000" dirty="0">
                <a:latin typeface="Pluto Cond Regular" charset="0"/>
                <a:ea typeface="ＭＳ Ｐゴシック" panose="020B0600070205080204" pitchFamily="34" charset="-128"/>
              </a:rPr>
              <a:t> - </a:t>
            </a:r>
            <a:r>
              <a:rPr lang="en-US" altLang="es-ES" sz="2000" b="1" dirty="0">
                <a:latin typeface="Pluto Cond Regular" charset="0"/>
                <a:ea typeface="ＭＳ Ｐゴシック" panose="020B0600070205080204" pitchFamily="34" charset="-128"/>
              </a:rPr>
              <a:t>learning</a:t>
            </a:r>
            <a:r>
              <a:rPr lang="en-US" altLang="es-ES" sz="2000" dirty="0">
                <a:latin typeface="Pluto Cond Regular" charset="0"/>
                <a:ea typeface="ＭＳ Ｐゴシック" panose="020B0600070205080204" pitchFamily="34" charset="-128"/>
              </a:rPr>
              <a:t> – </a:t>
            </a:r>
            <a:r>
              <a:rPr lang="en-US" altLang="es-ES" sz="2000" b="1" dirty="0">
                <a:latin typeface="Pluto Cond Regular" charset="0"/>
                <a:ea typeface="ＭＳ Ｐゴシック" panose="020B0600070205080204" pitchFamily="34" charset="-128"/>
              </a:rPr>
              <a:t>teaching. 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Pluto Cond Regular" charset="0"/>
                <a:ea typeface="ＭＳ Ｐゴシック" panose="020B0600070205080204" pitchFamily="34" charset="-128"/>
              </a:rPr>
              <a:t>to take account of both the </a:t>
            </a:r>
            <a:r>
              <a:rPr lang="en-US" sz="2000" b="1" dirty="0">
                <a:latin typeface="Pluto Cond Regular" charset="0"/>
                <a:ea typeface="ＭＳ Ｐゴシック" panose="020B0600070205080204" pitchFamily="34" charset="-128"/>
              </a:rPr>
              <a:t>national context </a:t>
            </a:r>
            <a:r>
              <a:rPr lang="en-US" sz="2000" dirty="0">
                <a:latin typeface="Pluto Cond Regular" charset="0"/>
                <a:ea typeface="ＭＳ Ｐゴシック" panose="020B0600070205080204" pitchFamily="34" charset="-128"/>
              </a:rPr>
              <a:t>in which the institution operates, the </a:t>
            </a:r>
            <a:r>
              <a:rPr lang="en-US" sz="2000" b="1" dirty="0">
                <a:latin typeface="Pluto Cond Regular" charset="0"/>
                <a:ea typeface="ＭＳ Ｐゴシック" panose="020B0600070205080204" pitchFamily="34" charset="-128"/>
              </a:rPr>
              <a:t>institutional context </a:t>
            </a:r>
            <a:r>
              <a:rPr lang="en-US" sz="2000" dirty="0">
                <a:latin typeface="Pluto Cond Regular" charset="0"/>
                <a:ea typeface="ＭＳ Ｐゴシック" panose="020B0600070205080204" pitchFamily="34" charset="-128"/>
              </a:rPr>
              <a:t>and its </a:t>
            </a:r>
            <a:r>
              <a:rPr lang="en-US" sz="2000" b="1" dirty="0">
                <a:latin typeface="Pluto Cond Regular" charset="0"/>
                <a:ea typeface="ＭＳ Ｐゴシック" panose="020B0600070205080204" pitchFamily="34" charset="-128"/>
              </a:rPr>
              <a:t>strategic approach</a:t>
            </a:r>
            <a:r>
              <a:rPr lang="en-US" sz="2000" dirty="0">
                <a:latin typeface="Pluto Cond Regular" charset="0"/>
                <a:ea typeface="ＭＳ Ｐゴシック" panose="020B0600070205080204" pitchFamily="34" charset="-128"/>
              </a:rPr>
              <a:t>.</a:t>
            </a:r>
            <a:endParaRPr lang="en-US" altLang="es-ES" sz="2000" dirty="0">
              <a:latin typeface="Pluto Cond Regular" charset="0"/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r>
              <a:rPr lang="en-US" sz="2000" dirty="0"/>
              <a:t>Policy supports: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dirty="0"/>
              <a:t>the organization of the quality assurance </a:t>
            </a:r>
            <a:r>
              <a:rPr lang="en-US" sz="2000" b="1" dirty="0"/>
              <a:t>system</a:t>
            </a:r>
            <a:r>
              <a:rPr lang="en-US" sz="2000" dirty="0"/>
              <a:t>;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b="1" dirty="0"/>
              <a:t>all departments</a:t>
            </a:r>
            <a:r>
              <a:rPr lang="en-US" sz="2000" dirty="0"/>
              <a:t>, schools, faculties and other organizational units as well as those of institutional leadership, individual </a:t>
            </a:r>
            <a:r>
              <a:rPr lang="en-US" sz="2000" b="1" dirty="0"/>
              <a:t>staff members and students </a:t>
            </a:r>
            <a:r>
              <a:rPr lang="en-US" sz="2000" dirty="0"/>
              <a:t>to take on their </a:t>
            </a:r>
            <a:r>
              <a:rPr lang="en-US" sz="2000" b="1" dirty="0"/>
              <a:t>responsibilities in quality assurance</a:t>
            </a:r>
            <a:r>
              <a:rPr lang="en-US" sz="2000" dirty="0"/>
              <a:t>;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dirty="0"/>
              <a:t>academic integrity and freedom and is </a:t>
            </a:r>
            <a:r>
              <a:rPr lang="en-US" sz="2000" b="1" dirty="0"/>
              <a:t>vigilant against academic fraud</a:t>
            </a:r>
            <a:r>
              <a:rPr lang="en-US" sz="2000" dirty="0"/>
              <a:t>;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dirty="0"/>
              <a:t>guarding </a:t>
            </a:r>
            <a:r>
              <a:rPr lang="en-US" sz="2000" b="1" dirty="0"/>
              <a:t>against</a:t>
            </a:r>
            <a:r>
              <a:rPr lang="en-US" sz="2000" dirty="0"/>
              <a:t> intolerance of any kind or </a:t>
            </a:r>
            <a:r>
              <a:rPr lang="en-US" sz="2000" b="1" dirty="0"/>
              <a:t>discrimination</a:t>
            </a:r>
            <a:r>
              <a:rPr lang="en-US" sz="2000" dirty="0"/>
              <a:t> against the students or staff;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dirty="0"/>
              <a:t>the involvement of </a:t>
            </a:r>
            <a:r>
              <a:rPr lang="en-US" sz="2000" b="1" dirty="0"/>
              <a:t>external stakeholders in quality assurance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dirty="0"/>
              <a:t>the quality assurance </a:t>
            </a:r>
            <a:r>
              <a:rPr lang="en-US" sz="2000" b="1" dirty="0"/>
              <a:t>policy also covers </a:t>
            </a:r>
            <a:r>
              <a:rPr lang="en-US" sz="2000" dirty="0"/>
              <a:t>any elements of an institution’s activities that are </a:t>
            </a:r>
            <a:r>
              <a:rPr lang="en-US" sz="2000" b="1" dirty="0"/>
              <a:t>subcontracted </a:t>
            </a:r>
            <a:r>
              <a:rPr lang="en-US" sz="2000" dirty="0"/>
              <a:t>to or carried out by other </a:t>
            </a:r>
            <a:r>
              <a:rPr lang="en-US" sz="2000" b="1" dirty="0"/>
              <a:t>parties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2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2366-A6DA-4CC1-975D-CA3DEE25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1647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</a:t>
            </a:r>
            <a:br>
              <a:rPr lang="en-US" sz="3200" b="1" dirty="0">
                <a:solidFill>
                  <a:srgbClr val="013D79"/>
                </a:solidFill>
              </a:rPr>
            </a:br>
            <a:r>
              <a:rPr lang="en-US" altLang="es-ES" sz="3200" b="1" dirty="0">
                <a:solidFill>
                  <a:srgbClr val="013D79"/>
                </a:solidFill>
              </a:rPr>
              <a:t> 1.2. Design and approval of programs </a:t>
            </a:r>
            <a:br>
              <a:rPr lang="en-US" altLang="es-ES" sz="3200" b="1" dirty="0">
                <a:solidFill>
                  <a:srgbClr val="013D79"/>
                </a:solidFill>
              </a:rPr>
            </a:br>
            <a:r>
              <a:rPr lang="en-US" altLang="es-ES" sz="3200" b="1" dirty="0">
                <a:solidFill>
                  <a:srgbClr val="013D79"/>
                </a:solidFill>
              </a:rPr>
              <a:t>STANDARD</a:t>
            </a:r>
            <a:r>
              <a:rPr lang="en-US" sz="3200" b="1" dirty="0">
                <a:solidFill>
                  <a:srgbClr val="013D79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3D74-9EFC-4E57-ADBC-B8508819A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93228"/>
            <a:ext cx="10972800" cy="3969161"/>
          </a:xfrm>
        </p:spPr>
        <p:txBody>
          <a:bodyPr/>
          <a:lstStyle/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have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processes</a:t>
            </a:r>
            <a:r>
              <a:rPr lang="en-US" altLang="es-ES" sz="2800" dirty="0">
                <a:ea typeface="ＭＳ Ｐゴシック" panose="020B0600070205080204" pitchFamily="34" charset="-128"/>
              </a:rPr>
              <a:t> for 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design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approval</a:t>
            </a:r>
            <a:r>
              <a:rPr lang="en-US" altLang="es-ES" sz="2800" dirty="0">
                <a:ea typeface="ＭＳ Ｐゴシック" panose="020B0600070205080204" pitchFamily="34" charset="-128"/>
              </a:rPr>
              <a:t> of their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programs</a:t>
            </a:r>
            <a:r>
              <a:rPr lang="en-US" altLang="es-ES" sz="2800" dirty="0">
                <a:ea typeface="ＭＳ Ｐゴシック" panose="020B0600070205080204" pitchFamily="34" charset="-128"/>
              </a:rPr>
              <a:t>. </a:t>
            </a:r>
          </a:p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The programs should be designed so that they meet 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objectives</a:t>
            </a:r>
            <a:r>
              <a:rPr lang="en-US" altLang="es-ES" sz="2800" dirty="0">
                <a:ea typeface="ＭＳ Ｐゴシック" panose="020B0600070205080204" pitchFamily="34" charset="-128"/>
              </a:rPr>
              <a:t> set for them, including the intended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learning outcomes</a:t>
            </a:r>
            <a:r>
              <a:rPr lang="en-US" altLang="es-ES" sz="2800" dirty="0">
                <a:ea typeface="ＭＳ Ｐゴシック" panose="020B0600070205080204" pitchFamily="34" charset="-128"/>
              </a:rPr>
              <a:t>. </a:t>
            </a:r>
          </a:p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qualification</a:t>
            </a:r>
            <a:r>
              <a:rPr lang="en-US" altLang="es-ES" sz="2800" dirty="0">
                <a:ea typeface="ＭＳ Ｐゴシック" panose="020B0600070205080204" pitchFamily="34" charset="-128"/>
              </a:rPr>
              <a:t> resulting from a programmed should be clearly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specified</a:t>
            </a:r>
            <a:r>
              <a:rPr lang="en-US" altLang="es-ES" sz="2800" dirty="0">
                <a:ea typeface="ＭＳ Ｐゴシック" panose="020B0600070205080204" pitchFamily="34" charset="-128"/>
              </a:rPr>
              <a:t> and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communicated</a:t>
            </a:r>
            <a:r>
              <a:rPr lang="en-US" altLang="es-ES" sz="2800" dirty="0">
                <a:ea typeface="ＭＳ Ｐゴシック" panose="020B0600070205080204" pitchFamily="34" charset="-128"/>
              </a:rPr>
              <a:t>, and refer to the correct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level of the </a:t>
            </a:r>
            <a:r>
              <a:rPr lang="en-US" altLang="es-ES" sz="2800" dirty="0">
                <a:ea typeface="ＭＳ Ｐゴシック" panose="020B0600070205080204" pitchFamily="34" charset="-128"/>
              </a:rPr>
              <a:t>national qualifications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framework</a:t>
            </a:r>
            <a:r>
              <a:rPr lang="en-US" altLang="es-ES" sz="2800" dirty="0">
                <a:ea typeface="ＭＳ Ｐゴシック" panose="020B0600070205080204" pitchFamily="34" charset="-128"/>
              </a:rPr>
              <a:t> for higher education and, consequently, to the Framework for Qualifications of the European Higher Education Area.</a:t>
            </a:r>
          </a:p>
        </p:txBody>
      </p:sp>
    </p:spTree>
    <p:extLst>
      <p:ext uri="{BB962C8B-B14F-4D97-AF65-F5344CB8AC3E}">
        <p14:creationId xmlns:p14="http://schemas.microsoft.com/office/powerpoint/2010/main" val="3487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292C-1FB9-47CB-8229-0BDC4358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786"/>
            <a:ext cx="10972800" cy="4384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13D79"/>
                </a:solidFill>
              </a:rPr>
              <a:t>Guidelines: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5ED1F-DEEB-411C-806C-DC05AFFCA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76197"/>
            <a:ext cx="11747500" cy="6161882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Study programs </a:t>
            </a:r>
            <a:r>
              <a:rPr lang="en-US" sz="2000" dirty="0"/>
              <a:t>are </a:t>
            </a:r>
            <a:r>
              <a:rPr lang="en-US" sz="2000" b="1" dirty="0"/>
              <a:t>at the core </a:t>
            </a:r>
            <a:r>
              <a:rPr lang="en-US" sz="2000" dirty="0"/>
              <a:t>of the higher education institutions’ teaching </a:t>
            </a:r>
            <a:r>
              <a:rPr lang="en-US" sz="2000" b="1" dirty="0"/>
              <a:t>mission</a:t>
            </a:r>
            <a:r>
              <a:rPr lang="en-US" sz="2000" dirty="0"/>
              <a:t>. They provide students with both academic knowledge and skills including those that are transferable, which may influence their personal development and may be applied in their future careers.</a:t>
            </a:r>
          </a:p>
          <a:p>
            <a:pPr marL="0" indent="0">
              <a:buNone/>
            </a:pPr>
            <a:r>
              <a:rPr lang="en-US" sz="2000" b="1" u="sng" dirty="0"/>
              <a:t>Programs</a:t>
            </a:r>
            <a:r>
              <a:rPr lang="en-US" sz="2000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are designed with overall programmed objectives that are </a:t>
            </a:r>
            <a:r>
              <a:rPr lang="en-US" sz="2000" b="1" dirty="0"/>
              <a:t>in line with the institutional strategy </a:t>
            </a:r>
            <a:r>
              <a:rPr lang="en-US" sz="2000" dirty="0"/>
              <a:t>and have </a:t>
            </a:r>
            <a:r>
              <a:rPr lang="en-US" sz="2000" b="1" dirty="0"/>
              <a:t>explicit intended learning outcomes</a:t>
            </a:r>
            <a:r>
              <a:rPr lang="en-US" sz="2000" dirty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are designed by </a:t>
            </a:r>
            <a:r>
              <a:rPr lang="en-US" sz="2000" b="1" dirty="0"/>
              <a:t>involving students and other stakeholders</a:t>
            </a:r>
            <a:r>
              <a:rPr lang="en-US" sz="2000" dirty="0"/>
              <a:t> in the work;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benefit from </a:t>
            </a:r>
            <a:r>
              <a:rPr lang="en-US" sz="2000" b="1" dirty="0"/>
              <a:t>external expertise </a:t>
            </a:r>
            <a:r>
              <a:rPr lang="en-US" sz="2000" dirty="0"/>
              <a:t>and reference points;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reflect the </a:t>
            </a:r>
            <a:r>
              <a:rPr lang="en-US" sz="2000" b="1" dirty="0"/>
              <a:t>four purposes </a:t>
            </a:r>
            <a:r>
              <a:rPr lang="en-US" sz="2000" dirty="0"/>
              <a:t>of higher education of the Council of Europe (cf. Scope and Concepts);</a:t>
            </a:r>
          </a:p>
          <a:p>
            <a:pPr marL="457188" lvl="1" indent="0">
              <a:buNone/>
            </a:pPr>
            <a:r>
              <a:rPr lang="en-US" sz="2000" dirty="0"/>
              <a:t>4.1. preparation for </a:t>
            </a:r>
            <a:r>
              <a:rPr lang="en-US" sz="2000" b="1" dirty="0"/>
              <a:t>sustainable employment</a:t>
            </a:r>
            <a:r>
              <a:rPr lang="en-US" sz="2000" dirty="0"/>
              <a:t>; </a:t>
            </a:r>
            <a:br>
              <a:rPr lang="en-US" sz="2000" dirty="0"/>
            </a:br>
            <a:r>
              <a:rPr lang="en-US" sz="2000" dirty="0"/>
              <a:t>4.2. preparation for life </a:t>
            </a:r>
            <a:r>
              <a:rPr lang="en-US" sz="2000" b="1" dirty="0"/>
              <a:t>as active citizen</a:t>
            </a:r>
            <a:r>
              <a:rPr lang="en-US" sz="2000" dirty="0"/>
              <a:t>s in democratic societies; </a:t>
            </a:r>
            <a:br>
              <a:rPr lang="en-US" sz="2000" dirty="0"/>
            </a:br>
            <a:r>
              <a:rPr lang="en-US" sz="2000" dirty="0"/>
              <a:t>4.3. </a:t>
            </a:r>
            <a:r>
              <a:rPr lang="en-US" sz="2000" b="1" dirty="0"/>
              <a:t>personal development</a:t>
            </a:r>
            <a:r>
              <a:rPr lang="en-US" sz="2000" dirty="0"/>
              <a:t>; </a:t>
            </a:r>
            <a:br>
              <a:rPr lang="en-US" sz="2000" dirty="0"/>
            </a:br>
            <a:r>
              <a:rPr lang="en-US" sz="2000" dirty="0"/>
              <a:t>4.4. </a:t>
            </a:r>
            <a:r>
              <a:rPr lang="en-US" sz="2000" b="1" dirty="0"/>
              <a:t>the development and maintenance</a:t>
            </a:r>
            <a:r>
              <a:rPr lang="en-US" sz="2000" dirty="0"/>
              <a:t>, through teaching, learning and research, of a broad, advanced knowledge base.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are designed so that they enable </a:t>
            </a:r>
            <a:r>
              <a:rPr lang="en-US" sz="2000" b="1" dirty="0"/>
              <a:t>smooth student progression</a:t>
            </a:r>
            <a:r>
              <a:rPr lang="en-US" sz="2000" dirty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define the </a:t>
            </a:r>
            <a:r>
              <a:rPr lang="en-US" sz="2000" b="1" dirty="0"/>
              <a:t>expected student workload</a:t>
            </a:r>
            <a:r>
              <a:rPr lang="en-US" sz="2000" dirty="0"/>
              <a:t>, e.g. in ECTS;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include well-structured </a:t>
            </a:r>
            <a:r>
              <a:rPr lang="en-US" sz="2000" b="1" dirty="0"/>
              <a:t>placement opportunities </a:t>
            </a:r>
            <a:r>
              <a:rPr lang="en-US" sz="2000" dirty="0"/>
              <a:t>where appropriate;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are subject to a </a:t>
            </a:r>
            <a:r>
              <a:rPr lang="en-US" sz="2000" b="1" dirty="0"/>
              <a:t>formal institutional approval process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9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C11D-2951-4480-A44C-7F421BC4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1339351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s-ES" sz="3600" b="1" dirty="0">
                <a:solidFill>
                  <a:srgbClr val="013D79"/>
                </a:solidFill>
              </a:rPr>
              <a:t>ESG </a:t>
            </a:r>
            <a:r>
              <a:rPr lang="en-US" sz="3600" b="1" dirty="0">
                <a:solidFill>
                  <a:srgbClr val="013D79"/>
                </a:solidFill>
              </a:rPr>
              <a:t>Internal quality assurance </a:t>
            </a:r>
            <a:br>
              <a:rPr lang="en-U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1.3. Student-centered learning, teaching and assessment </a:t>
            </a:r>
            <a:br>
              <a:rPr lang="en-US" altLang="es-ES" sz="3600" b="1" dirty="0">
                <a:solidFill>
                  <a:srgbClr val="013D79"/>
                </a:solidFill>
              </a:rPr>
            </a:br>
            <a:r>
              <a:rPr lang="en-US" altLang="es-ES" sz="3600" b="1" dirty="0">
                <a:solidFill>
                  <a:srgbClr val="013D79"/>
                </a:solidFill>
              </a:rPr>
              <a:t>STANDARD</a:t>
            </a:r>
            <a:endParaRPr lang="en-US" sz="3600" b="1" dirty="0">
              <a:solidFill>
                <a:srgbClr val="013D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77958-0939-4453-851F-00B856E3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88" y="3311434"/>
            <a:ext cx="10697227" cy="2538221"/>
          </a:xfrm>
        </p:spPr>
        <p:txBody>
          <a:bodyPr/>
          <a:lstStyle/>
          <a:p>
            <a:pPr algn="just"/>
            <a:r>
              <a:rPr lang="en-US" altLang="es-ES" sz="2800" dirty="0">
                <a:ea typeface="ＭＳ Ｐゴシック" panose="020B0600070205080204" pitchFamily="34" charset="-128"/>
              </a:rPr>
              <a:t>Institutions should ensure that the programs are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delivered</a:t>
            </a:r>
            <a:r>
              <a:rPr lang="en-US" altLang="es-ES" sz="2800" dirty="0">
                <a:ea typeface="ＭＳ Ｐゴシック" panose="020B0600070205080204" pitchFamily="34" charset="-128"/>
              </a:rPr>
              <a:t> in a way that encourages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students to take an active role </a:t>
            </a:r>
            <a:r>
              <a:rPr lang="en-US" altLang="es-ES" sz="2800" dirty="0">
                <a:ea typeface="ＭＳ Ｐゴシック" panose="020B0600070205080204" pitchFamily="34" charset="-128"/>
              </a:rPr>
              <a:t>in creating 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learning process</a:t>
            </a:r>
            <a:r>
              <a:rPr lang="en-US" altLang="es-ES" sz="2800" dirty="0">
                <a:ea typeface="ＭＳ Ｐゴシック" panose="020B0600070205080204" pitchFamily="34" charset="-128"/>
              </a:rPr>
              <a:t>, and that the </a:t>
            </a:r>
            <a:r>
              <a:rPr lang="en-US" altLang="es-ES" sz="2800" b="1" dirty="0">
                <a:ea typeface="ＭＳ Ｐゴシック" panose="020B0600070205080204" pitchFamily="34" charset="-128"/>
              </a:rPr>
              <a:t>assessment of students </a:t>
            </a:r>
            <a:r>
              <a:rPr lang="en-US" altLang="es-ES" sz="2800" dirty="0">
                <a:ea typeface="ＭＳ Ｐゴシック" panose="020B0600070205080204" pitchFamily="34" charset="-128"/>
              </a:rPr>
              <a:t>reflects this approach.</a:t>
            </a:r>
          </a:p>
        </p:txBody>
      </p:sp>
    </p:spTree>
    <p:extLst>
      <p:ext uri="{BB962C8B-B14F-4D97-AF65-F5344CB8AC3E}">
        <p14:creationId xmlns:p14="http://schemas.microsoft.com/office/powerpoint/2010/main" val="65409422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Presentation_SHOW</Template>
  <TotalTime>8878</TotalTime>
  <Words>1946</Words>
  <Application>Microsoft Office PowerPoint</Application>
  <PresentationFormat>Widescreen</PresentationFormat>
  <Paragraphs>165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Pluto Cond Regular</vt:lpstr>
      <vt:lpstr>Presentation_SHOW</vt:lpstr>
      <vt:lpstr>3_Office Theme</vt:lpstr>
      <vt:lpstr>Establishing and development of Quality Assurance Centers at Azerbaijan Universities - EQAC 586351-EPP-1-2017-1-AZ-EPPKA2-CBHE-JP Trainings    </vt:lpstr>
      <vt:lpstr>Donatas Bertašius</vt:lpstr>
      <vt:lpstr>Everything we know about reality begins and ends with experience…</vt:lpstr>
      <vt:lpstr>The program of training/workshop</vt:lpstr>
      <vt:lpstr>Quality policy</vt:lpstr>
      <vt:lpstr>Guidelines</vt:lpstr>
      <vt:lpstr>ESG Internal quality assurance  1.2. Design and approval of programs  STANDARD:</vt:lpstr>
      <vt:lpstr>Guidelines:</vt:lpstr>
      <vt:lpstr>ESG Internal quality assurance  1.3. Student-centered learning, teaching and assessment  STANDARD</vt:lpstr>
      <vt:lpstr>Guidelines:</vt:lpstr>
      <vt:lpstr>ESG Internal quality assurance  1.4. Student admission, progression, recognition and certification  STANDARD</vt:lpstr>
      <vt:lpstr>Guidelines:</vt:lpstr>
      <vt:lpstr>ESG Internal quality assurance  1.5 Teaching staff  STANDARD</vt:lpstr>
      <vt:lpstr>Guidelines:</vt:lpstr>
      <vt:lpstr>ESG Internal quality assurance  1.6 Learning resources and student support  STANDARD</vt:lpstr>
      <vt:lpstr>Guidelines:</vt:lpstr>
      <vt:lpstr>ESG Internal quality assurance  1.7 Information management  STANDARD</vt:lpstr>
      <vt:lpstr>Guidelines:</vt:lpstr>
      <vt:lpstr>ESG Internal quality assurance  1.8 Public information  STANDARD</vt:lpstr>
      <vt:lpstr>Guidelines:</vt:lpstr>
      <vt:lpstr>QMS internal auditing / self assessment</vt:lpstr>
      <vt:lpstr>ESG Internal quality assurance  1.9. On-going monitoring and periodic review of programmes  STANDARD</vt:lpstr>
      <vt:lpstr>Guidelines:</vt:lpstr>
      <vt:lpstr>ESG Internal quality assurance  1.10 Cyclical external quality assurance  STANDARD</vt:lpstr>
    </vt:vector>
  </TitlesOfParts>
  <Company>UAB EKT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  36pt Calibri Bold</dc:title>
  <dc:creator>Justas Gavenas</dc:creator>
  <cp:lastModifiedBy>Donatas Bertašius</cp:lastModifiedBy>
  <cp:revision>303</cp:revision>
  <cp:lastPrinted>2016-11-14T08:01:07Z</cp:lastPrinted>
  <dcterms:created xsi:type="dcterms:W3CDTF">2011-09-19T08:35:27Z</dcterms:created>
  <dcterms:modified xsi:type="dcterms:W3CDTF">2019-07-12T07:11:00Z</dcterms:modified>
</cp:coreProperties>
</file>